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6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9464B-0BD6-4D30-B3E6-FF040B23B02E}" type="datetimeFigureOut">
              <a:rPr lang="ru-RU" smtClean="0"/>
              <a:t>07.09.2022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189C7-1EF1-499C-8E9D-FE676E94DF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8883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9464B-0BD6-4D30-B3E6-FF040B23B02E}" type="datetimeFigureOut">
              <a:rPr lang="ru-RU" smtClean="0"/>
              <a:t>07.09.2022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189C7-1EF1-499C-8E9D-FE676E94DF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3120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9464B-0BD6-4D30-B3E6-FF040B23B02E}" type="datetimeFigureOut">
              <a:rPr lang="ru-RU" smtClean="0"/>
              <a:t>07.09.2022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189C7-1EF1-499C-8E9D-FE676E94DF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4582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9464B-0BD6-4D30-B3E6-FF040B23B02E}" type="datetimeFigureOut">
              <a:rPr lang="ru-RU" smtClean="0"/>
              <a:t>07.09.2022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189C7-1EF1-499C-8E9D-FE676E94DF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0651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9464B-0BD6-4D30-B3E6-FF040B23B02E}" type="datetimeFigureOut">
              <a:rPr lang="ru-RU" smtClean="0"/>
              <a:t>07.09.2022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189C7-1EF1-499C-8E9D-FE676E94DF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575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9464B-0BD6-4D30-B3E6-FF040B23B02E}" type="datetimeFigureOut">
              <a:rPr lang="ru-RU" smtClean="0"/>
              <a:t>07.09.2022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189C7-1EF1-499C-8E9D-FE676E94DF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8900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9464B-0BD6-4D30-B3E6-FF040B23B02E}" type="datetimeFigureOut">
              <a:rPr lang="ru-RU" smtClean="0"/>
              <a:t>07.09.2022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189C7-1EF1-499C-8E9D-FE676E94DF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2394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9464B-0BD6-4D30-B3E6-FF040B23B02E}" type="datetimeFigureOut">
              <a:rPr lang="ru-RU" smtClean="0"/>
              <a:t>07.09.2022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189C7-1EF1-499C-8E9D-FE676E94DF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915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9464B-0BD6-4D30-B3E6-FF040B23B02E}" type="datetimeFigureOut">
              <a:rPr lang="ru-RU" smtClean="0"/>
              <a:t>07.09.2022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189C7-1EF1-499C-8E9D-FE676E94DF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390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9464B-0BD6-4D30-B3E6-FF040B23B02E}" type="datetimeFigureOut">
              <a:rPr lang="ru-RU" smtClean="0"/>
              <a:t>07.09.2022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189C7-1EF1-499C-8E9D-FE676E94DF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05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9464B-0BD6-4D30-B3E6-FF040B23B02E}" type="datetimeFigureOut">
              <a:rPr lang="ru-RU" smtClean="0"/>
              <a:t>07.09.2022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189C7-1EF1-499C-8E9D-FE676E94DF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033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A9464B-0BD6-4D30-B3E6-FF040B23B02E}" type="datetimeFigureOut">
              <a:rPr lang="ru-RU" smtClean="0"/>
              <a:t>07.09.2022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6189C7-1EF1-499C-8E9D-FE676E94DF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4955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ПРАВИЛА ПРЕЗЕНТАЦИИ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48908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>
          <a:xfrm>
            <a:off x="322734" y="1124744"/>
            <a:ext cx="8496944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rgbClr val="8E0000"/>
          </a:solidFill>
          <a:ln>
            <a:solidFill>
              <a:srgbClr val="8E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1800"/>
              </a:spcBef>
            </a:pPr>
            <a:endParaRPr lang="ru-RU"/>
          </a:p>
        </p:txBody>
      </p:sp>
      <p:sp>
        <p:nvSpPr>
          <p:cNvPr id="9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309320"/>
            <a:ext cx="2133600" cy="365125"/>
          </a:xfrm>
        </p:spPr>
        <p:txBody>
          <a:bodyPr/>
          <a:lstStyle/>
          <a:p>
            <a:pPr>
              <a:spcBef>
                <a:spcPts val="1800"/>
              </a:spcBef>
            </a:pPr>
            <a:fld id="{B7942AE7-2D06-4F00-BD35-AEA1A5EEF38D}" type="slidenum">
              <a:rPr lang="ru-RU" sz="1800" b="1" smtClean="0"/>
              <a:pPr>
                <a:spcBef>
                  <a:spcPts val="1800"/>
                </a:spcBef>
              </a:pPr>
              <a:t>10</a:t>
            </a:fld>
            <a:endParaRPr lang="ru-RU" sz="1800" b="1" dirty="0"/>
          </a:p>
        </p:txBody>
      </p:sp>
      <p:pic>
        <p:nvPicPr>
          <p:cNvPr id="8" name="Picture 2" descr="http://erasmus-enter.org/images/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9799"/>
            <a:ext cx="2362200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3F5C120A-23D5-48A4-AF09-CA01C37DE05D" descr="EF92DB45-04F5-4F7F-93B8-1839268062A4@hom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017220"/>
            <a:ext cx="15557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2734" y="1268760"/>
            <a:ext cx="8496944" cy="47243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Хороший иллюстративный материал:</a:t>
            </a:r>
            <a:endParaRPr lang="sk-SK" sz="3600" b="1" dirty="0" smtClean="0">
              <a:solidFill>
                <a:srgbClr val="C00000"/>
              </a:solidFill>
              <a:latin typeface="Cambria" panose="02040503050406030204" pitchFamily="18" charset="0"/>
            </a:endParaRPr>
          </a:p>
          <a:p>
            <a:pPr>
              <a:spcAft>
                <a:spcPts val="600"/>
              </a:spcAft>
            </a:pPr>
            <a:endParaRPr lang="en-US" sz="3200" b="1" dirty="0">
              <a:latin typeface="Cambria" panose="02040503050406030204" pitchFamily="18" charset="0"/>
              <a:ea typeface="Cambria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>
                <a:latin typeface="Cambria" pitchFamily="18" charset="0"/>
                <a:ea typeface="Cambria" pitchFamily="18" charset="0"/>
              </a:rPr>
              <a:t>Используйте </a:t>
            </a:r>
            <a:r>
              <a:rPr lang="ru-RU" sz="2800" dirty="0" smtClean="0">
                <a:latin typeface="Cambria" pitchFamily="18" charset="0"/>
                <a:ea typeface="Cambria" pitchFamily="18" charset="0"/>
              </a:rPr>
              <a:t>диаграммы, а не графики и слова </a:t>
            </a:r>
            <a:endParaRPr lang="ru-RU" sz="2800" dirty="0">
              <a:latin typeface="Cambria" pitchFamily="18" charset="0"/>
              <a:ea typeface="Cambria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>
                <a:latin typeface="Cambria" pitchFamily="18" charset="0"/>
                <a:ea typeface="Cambria" pitchFamily="18" charset="0"/>
              </a:rPr>
              <a:t>Данные в графиках легче воспринимать и сохранять, чем необработанные данные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>
                <a:latin typeface="Cambria" pitchFamily="18" charset="0"/>
                <a:ea typeface="Cambria" pitchFamily="18" charset="0"/>
              </a:rPr>
              <a:t>Тенденции легче визуализировать в виде графиков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>
                <a:latin typeface="Cambria" pitchFamily="18" charset="0"/>
                <a:ea typeface="Cambria" pitchFamily="18" charset="0"/>
              </a:rPr>
              <a:t>Всегда </a:t>
            </a:r>
            <a:r>
              <a:rPr lang="ru-RU" sz="2800" dirty="0">
                <a:latin typeface="Cambria" pitchFamily="18" charset="0"/>
                <a:ea typeface="Cambria" pitchFamily="18" charset="0"/>
              </a:rPr>
              <a:t>называйте свои </a:t>
            </a:r>
            <a:r>
              <a:rPr lang="ru-RU" sz="2800" dirty="0" smtClean="0">
                <a:latin typeface="Cambria" pitchFamily="18" charset="0"/>
                <a:ea typeface="Cambria" pitchFamily="18" charset="0"/>
              </a:rPr>
              <a:t>графики</a:t>
            </a:r>
            <a:endParaRPr lang="en-US" sz="1000" dirty="0">
              <a:latin typeface="Cambria" panose="02040503050406030204" pitchFamily="18" charset="0"/>
              <a:ea typeface="Cambria" pitchFamily="18" charset="0"/>
            </a:endParaRPr>
          </a:p>
          <a:p>
            <a:pPr>
              <a:spcAft>
                <a:spcPts val="600"/>
              </a:spcAft>
            </a:pPr>
            <a:r>
              <a:rPr lang="sk-SK" sz="2400" b="1" dirty="0" smtClean="0">
                <a:latin typeface="Cambria" panose="02040503050406030204" pitchFamily="18" charset="0"/>
              </a:rPr>
              <a:t>						</a:t>
            </a:r>
            <a:endParaRPr lang="en-US" sz="2400" i="1" dirty="0">
              <a:latin typeface="Cambria" panose="02040503050406030204" pitchFamily="18" charset="0"/>
            </a:endParaRPr>
          </a:p>
        </p:txBody>
      </p:sp>
      <p:sp>
        <p:nvSpPr>
          <p:cNvPr id="11" name="Прямоугольник 1"/>
          <p:cNvSpPr>
            <a:spLocks noChangeArrowheads="1"/>
          </p:cNvSpPr>
          <p:nvPr/>
        </p:nvSpPr>
        <p:spPr bwMode="auto">
          <a:xfrm>
            <a:off x="1402854" y="76277"/>
            <a:ext cx="763364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>
              <a:spcBef>
                <a:spcPts val="0"/>
              </a:spcBef>
              <a:buFontTx/>
              <a:buNone/>
            </a:pPr>
            <a:r>
              <a:rPr lang="ru-RU" altLang="ru-RU" sz="3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Лекция </a:t>
            </a:r>
            <a:r>
              <a:rPr lang="sk-SK" altLang="ru-RU" sz="3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6</a:t>
            </a:r>
            <a:r>
              <a:rPr lang="en-US" altLang="ru-RU" sz="3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Эффективная презентация Хорошие</a:t>
            </a:r>
            <a:r>
              <a:rPr lang="sk-SK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vs. </a:t>
            </a:r>
            <a:r>
              <a:rPr lang="ru-RU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Плохие</a:t>
            </a:r>
            <a:r>
              <a:rPr lang="sk-SK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слайды</a:t>
            </a:r>
            <a:endParaRPr lang="en-US" altLang="ru-RU" sz="2400" b="1" i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1865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>
          <a:xfrm>
            <a:off x="322734" y="1124744"/>
            <a:ext cx="8496944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rgbClr val="8E0000"/>
          </a:solidFill>
          <a:ln>
            <a:solidFill>
              <a:srgbClr val="8E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1800"/>
              </a:spcBef>
            </a:pPr>
            <a:endParaRPr lang="ru-RU"/>
          </a:p>
        </p:txBody>
      </p:sp>
      <p:sp>
        <p:nvSpPr>
          <p:cNvPr id="9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309320"/>
            <a:ext cx="2133600" cy="365125"/>
          </a:xfrm>
        </p:spPr>
        <p:txBody>
          <a:bodyPr/>
          <a:lstStyle/>
          <a:p>
            <a:pPr>
              <a:spcBef>
                <a:spcPts val="1800"/>
              </a:spcBef>
            </a:pPr>
            <a:fld id="{B7942AE7-2D06-4F00-BD35-AEA1A5EEF38D}" type="slidenum">
              <a:rPr lang="ru-RU" sz="1800" b="1" smtClean="0"/>
              <a:pPr>
                <a:spcBef>
                  <a:spcPts val="1800"/>
                </a:spcBef>
              </a:pPr>
              <a:t>11</a:t>
            </a:fld>
            <a:endParaRPr lang="ru-RU" sz="1800" b="1" dirty="0"/>
          </a:p>
        </p:txBody>
      </p:sp>
      <p:pic>
        <p:nvPicPr>
          <p:cNvPr id="8" name="Picture 2" descr="http://erasmus-enter.org/images/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9799"/>
            <a:ext cx="2362200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3F5C120A-23D5-48A4-AF09-CA01C37DE05D" descr="EF92DB45-04F5-4F7F-93B8-1839268062A4@hom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017220"/>
            <a:ext cx="15557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2734" y="1346139"/>
            <a:ext cx="84969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Плохой иллюстративный </a:t>
            </a:r>
            <a:r>
              <a:rPr lang="ru-RU" sz="3600" b="1" dirty="0">
                <a:solidFill>
                  <a:srgbClr val="C00000"/>
                </a:solidFill>
                <a:latin typeface="Cambria" panose="02040503050406030204" pitchFamily="18" charset="0"/>
              </a:rPr>
              <a:t>материал:</a:t>
            </a:r>
            <a:endParaRPr lang="sk-SK" sz="3600" b="1" dirty="0">
              <a:solidFill>
                <a:srgbClr val="C00000"/>
              </a:solidFill>
              <a:latin typeface="Cambria" panose="02040503050406030204" pitchFamily="18" charset="0"/>
            </a:endParaRPr>
          </a:p>
          <a:p>
            <a:pPr>
              <a:spcAft>
                <a:spcPts val="600"/>
              </a:spcAft>
            </a:pPr>
            <a:r>
              <a:rPr lang="sk-SK" sz="2400" b="1" dirty="0" smtClean="0">
                <a:latin typeface="Cambria" panose="02040503050406030204" pitchFamily="18" charset="0"/>
              </a:rPr>
              <a:t>							</a:t>
            </a:r>
            <a:endParaRPr lang="en-US" sz="2400" i="1" dirty="0">
              <a:latin typeface="Cambria" panose="02040503050406030204" pitchFamily="18" charset="0"/>
            </a:endParaRPr>
          </a:p>
        </p:txBody>
      </p:sp>
      <p:graphicFrame>
        <p:nvGraphicFramePr>
          <p:cNvPr id="1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412008"/>
              </p:ext>
            </p:extLst>
          </p:nvPr>
        </p:nvGraphicFramePr>
        <p:xfrm>
          <a:off x="899592" y="3212976"/>
          <a:ext cx="7308821" cy="11837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Worksheet" r:id="rId5" imgW="3057934" imgH="495488" progId="Excel.Sheet.8">
                  <p:embed/>
                </p:oleObj>
              </mc:Choice>
              <mc:Fallback>
                <p:oleObj name="Worksheet" r:id="rId5" imgW="3057934" imgH="495488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3212976"/>
                        <a:ext cx="7308821" cy="11837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Прямоугольник 1"/>
          <p:cNvSpPr>
            <a:spLocks noChangeArrowheads="1"/>
          </p:cNvSpPr>
          <p:nvPr/>
        </p:nvSpPr>
        <p:spPr bwMode="auto">
          <a:xfrm>
            <a:off x="1402854" y="76277"/>
            <a:ext cx="763364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>
              <a:spcBef>
                <a:spcPts val="0"/>
              </a:spcBef>
              <a:buFontTx/>
              <a:buNone/>
            </a:pPr>
            <a:r>
              <a:rPr lang="ru-RU" altLang="ru-RU" sz="3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Лекция </a:t>
            </a:r>
            <a:r>
              <a:rPr lang="sk-SK" altLang="ru-RU" sz="3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6</a:t>
            </a:r>
            <a:r>
              <a:rPr lang="en-US" altLang="ru-RU" sz="3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Эффективная презентация Хорошие</a:t>
            </a:r>
            <a:r>
              <a:rPr lang="sk-SK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vs. </a:t>
            </a:r>
            <a:r>
              <a:rPr lang="ru-RU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Плохие</a:t>
            </a:r>
            <a:r>
              <a:rPr lang="sk-SK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слайды</a:t>
            </a:r>
            <a:endParaRPr lang="en-US" altLang="ru-RU" sz="2400" b="1" i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43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>
          <a:xfrm>
            <a:off x="322734" y="1124744"/>
            <a:ext cx="8496944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rgbClr val="8E0000"/>
          </a:solidFill>
          <a:ln>
            <a:solidFill>
              <a:srgbClr val="8E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1800"/>
              </a:spcBef>
            </a:pPr>
            <a:endParaRPr lang="ru-RU"/>
          </a:p>
        </p:txBody>
      </p:sp>
      <p:sp>
        <p:nvSpPr>
          <p:cNvPr id="9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309320"/>
            <a:ext cx="2133600" cy="365125"/>
          </a:xfrm>
        </p:spPr>
        <p:txBody>
          <a:bodyPr/>
          <a:lstStyle/>
          <a:p>
            <a:pPr>
              <a:spcBef>
                <a:spcPts val="1800"/>
              </a:spcBef>
            </a:pPr>
            <a:fld id="{B7942AE7-2D06-4F00-BD35-AEA1A5EEF38D}" type="slidenum">
              <a:rPr lang="ru-RU" sz="1800" b="1" smtClean="0"/>
              <a:pPr>
                <a:spcBef>
                  <a:spcPts val="1800"/>
                </a:spcBef>
              </a:pPr>
              <a:t>12</a:t>
            </a:fld>
            <a:endParaRPr lang="ru-RU" sz="1800" b="1" dirty="0"/>
          </a:p>
        </p:txBody>
      </p:sp>
      <p:pic>
        <p:nvPicPr>
          <p:cNvPr id="8" name="Picture 2" descr="http://erasmus-enter.org/images/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9799"/>
            <a:ext cx="2362200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3F5C120A-23D5-48A4-AF09-CA01C37DE05D" descr="EF92DB45-04F5-4F7F-93B8-1839268062A4@hom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017220"/>
            <a:ext cx="15557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2734" y="1346139"/>
            <a:ext cx="882126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Cambria" panose="02040503050406030204" pitchFamily="18" charset="0"/>
              </a:rPr>
              <a:t>Хороший иллюстративный материал:</a:t>
            </a:r>
            <a:endParaRPr lang="sk-SK" sz="3600" b="1" dirty="0">
              <a:solidFill>
                <a:srgbClr val="C00000"/>
              </a:solidFill>
              <a:latin typeface="Cambria" panose="02040503050406030204" pitchFamily="18" charset="0"/>
            </a:endParaRPr>
          </a:p>
          <a:p>
            <a:pPr>
              <a:spcAft>
                <a:spcPts val="600"/>
              </a:spcAft>
            </a:pPr>
            <a:r>
              <a:rPr lang="sk-SK" sz="2400" b="1" dirty="0" smtClean="0">
                <a:latin typeface="Cambria" panose="02040503050406030204" pitchFamily="18" charset="0"/>
              </a:rPr>
              <a:t>							</a:t>
            </a:r>
            <a:endParaRPr lang="en-US" sz="2400" i="1" dirty="0">
              <a:latin typeface="Cambria" panose="02040503050406030204" pitchFamily="18" charset="0"/>
            </a:endParaRPr>
          </a:p>
        </p:txBody>
      </p:sp>
      <p:graphicFrame>
        <p:nvGraphicFramePr>
          <p:cNvPr id="11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5198671"/>
              </p:ext>
            </p:extLst>
          </p:nvPr>
        </p:nvGraphicFramePr>
        <p:xfrm>
          <a:off x="683568" y="1861033"/>
          <a:ext cx="8331200" cy="4500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Graf" r:id="rId5" imgW="9563277" imgH="5118271" progId="Excel.Chart.8">
                  <p:embed/>
                </p:oleObj>
              </mc:Choice>
              <mc:Fallback>
                <p:oleObj name="Graf" r:id="rId5" imgW="9563277" imgH="5118271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1861033"/>
                        <a:ext cx="8331200" cy="4500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1164146" y="1985160"/>
            <a:ext cx="6840760" cy="576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Товары, проданные за первые 4 месяца 2020 года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"/>
          <p:cNvSpPr>
            <a:spLocks noChangeArrowheads="1"/>
          </p:cNvSpPr>
          <p:nvPr/>
        </p:nvSpPr>
        <p:spPr bwMode="auto">
          <a:xfrm>
            <a:off x="1402854" y="76277"/>
            <a:ext cx="763364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>
              <a:spcBef>
                <a:spcPts val="0"/>
              </a:spcBef>
              <a:buFontTx/>
              <a:buNone/>
            </a:pPr>
            <a:r>
              <a:rPr lang="ru-RU" altLang="ru-RU" sz="3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Лекция </a:t>
            </a:r>
            <a:r>
              <a:rPr lang="sk-SK" altLang="ru-RU" sz="3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6</a:t>
            </a:r>
            <a:r>
              <a:rPr lang="en-US" altLang="ru-RU" sz="3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Эффективная презентация Хорошие</a:t>
            </a:r>
            <a:r>
              <a:rPr lang="sk-SK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vs. </a:t>
            </a:r>
            <a:r>
              <a:rPr lang="ru-RU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Плохие</a:t>
            </a:r>
            <a:r>
              <a:rPr lang="sk-SK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слайды</a:t>
            </a:r>
            <a:endParaRPr lang="en-US" altLang="ru-RU" sz="2400" b="1" i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7770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>
          <a:xfrm>
            <a:off x="322734" y="1124744"/>
            <a:ext cx="8496944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rgbClr val="8E0000"/>
          </a:solidFill>
          <a:ln>
            <a:solidFill>
              <a:srgbClr val="8E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1800"/>
              </a:spcBef>
            </a:pPr>
            <a:endParaRPr lang="ru-RU"/>
          </a:p>
        </p:txBody>
      </p:sp>
      <p:sp>
        <p:nvSpPr>
          <p:cNvPr id="9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309320"/>
            <a:ext cx="2133600" cy="365125"/>
          </a:xfrm>
        </p:spPr>
        <p:txBody>
          <a:bodyPr/>
          <a:lstStyle/>
          <a:p>
            <a:pPr>
              <a:spcBef>
                <a:spcPts val="1800"/>
              </a:spcBef>
            </a:pPr>
            <a:fld id="{B7942AE7-2D06-4F00-BD35-AEA1A5EEF38D}" type="slidenum">
              <a:rPr lang="ru-RU" sz="1800" b="1" smtClean="0"/>
              <a:pPr>
                <a:spcBef>
                  <a:spcPts val="1800"/>
                </a:spcBef>
              </a:pPr>
              <a:t>13</a:t>
            </a:fld>
            <a:endParaRPr lang="ru-RU" sz="1800" b="1" dirty="0"/>
          </a:p>
        </p:txBody>
      </p:sp>
      <p:pic>
        <p:nvPicPr>
          <p:cNvPr id="8" name="Picture 2" descr="http://erasmus-enter.org/images/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9799"/>
            <a:ext cx="2362200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3F5C120A-23D5-48A4-AF09-CA01C37DE05D" descr="EF92DB45-04F5-4F7F-93B8-1839268062A4@hom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017220"/>
            <a:ext cx="15557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2734" y="1346139"/>
            <a:ext cx="88212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Плохой иллюстративный </a:t>
            </a:r>
            <a:r>
              <a:rPr lang="ru-RU" sz="3600" b="1" dirty="0">
                <a:solidFill>
                  <a:srgbClr val="C00000"/>
                </a:solidFill>
                <a:latin typeface="Cambria" panose="02040503050406030204" pitchFamily="18" charset="0"/>
              </a:rPr>
              <a:t>материал:</a:t>
            </a:r>
            <a:endParaRPr lang="sk-SK" sz="3600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pic>
        <p:nvPicPr>
          <p:cNvPr id="2" name="Obrázo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250" y="1776144"/>
            <a:ext cx="8083550" cy="4394200"/>
          </a:xfrm>
          <a:prstGeom prst="rect">
            <a:avLst/>
          </a:prstGeom>
        </p:spPr>
      </p:pic>
      <p:sp>
        <p:nvSpPr>
          <p:cNvPr id="11" name="Прямоугольник 1"/>
          <p:cNvSpPr>
            <a:spLocks noChangeArrowheads="1"/>
          </p:cNvSpPr>
          <p:nvPr/>
        </p:nvSpPr>
        <p:spPr bwMode="auto">
          <a:xfrm>
            <a:off x="1402854" y="76277"/>
            <a:ext cx="763364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>
              <a:spcBef>
                <a:spcPts val="0"/>
              </a:spcBef>
              <a:buFontTx/>
              <a:buNone/>
            </a:pPr>
            <a:r>
              <a:rPr lang="ru-RU" altLang="ru-RU" sz="3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Лекция </a:t>
            </a:r>
            <a:r>
              <a:rPr lang="sk-SK" altLang="ru-RU" sz="3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6</a:t>
            </a:r>
            <a:r>
              <a:rPr lang="en-US" altLang="ru-RU" sz="3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Эффективная презентация Хорошие</a:t>
            </a:r>
            <a:r>
              <a:rPr lang="sk-SK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vs. </a:t>
            </a:r>
            <a:r>
              <a:rPr lang="ru-RU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Плохие</a:t>
            </a:r>
            <a:r>
              <a:rPr lang="sk-SK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слайды</a:t>
            </a:r>
            <a:endParaRPr lang="en-US" altLang="ru-RU" sz="2400" b="1" i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61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>
          <a:xfrm>
            <a:off x="322734" y="1124744"/>
            <a:ext cx="8496944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rgbClr val="8E0000"/>
          </a:solidFill>
          <a:ln>
            <a:solidFill>
              <a:srgbClr val="8E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1800"/>
              </a:spcBef>
            </a:pPr>
            <a:endParaRPr lang="ru-RU"/>
          </a:p>
        </p:txBody>
      </p:sp>
      <p:sp>
        <p:nvSpPr>
          <p:cNvPr id="9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309320"/>
            <a:ext cx="2133600" cy="365125"/>
          </a:xfrm>
        </p:spPr>
        <p:txBody>
          <a:bodyPr/>
          <a:lstStyle/>
          <a:p>
            <a:pPr>
              <a:spcBef>
                <a:spcPts val="1800"/>
              </a:spcBef>
            </a:pPr>
            <a:fld id="{B7942AE7-2D06-4F00-BD35-AEA1A5EEF38D}" type="slidenum">
              <a:rPr lang="ru-RU" sz="1800" b="1" smtClean="0"/>
              <a:pPr>
                <a:spcBef>
                  <a:spcPts val="1800"/>
                </a:spcBef>
              </a:pPr>
              <a:t>14</a:t>
            </a:fld>
            <a:endParaRPr lang="ru-RU" sz="1800" b="1" dirty="0"/>
          </a:p>
        </p:txBody>
      </p:sp>
      <p:pic>
        <p:nvPicPr>
          <p:cNvPr id="8" name="Picture 2" descr="http://erasmus-enter.org/images/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9799"/>
            <a:ext cx="2362200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3F5C120A-23D5-48A4-AF09-CA01C37DE05D" descr="EF92DB45-04F5-4F7F-93B8-1839268062A4@hom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017220"/>
            <a:ext cx="15557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2734" y="1346139"/>
            <a:ext cx="8821266" cy="4170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Плохой иллюстративный </a:t>
            </a:r>
            <a:r>
              <a:rPr lang="ru-RU" sz="3600" b="1" dirty="0">
                <a:solidFill>
                  <a:srgbClr val="C00000"/>
                </a:solidFill>
                <a:latin typeface="Cambria" panose="02040503050406030204" pitchFamily="18" charset="0"/>
              </a:rPr>
              <a:t>материал:</a:t>
            </a:r>
            <a:endParaRPr lang="sk-SK" sz="3600" b="1" dirty="0">
              <a:solidFill>
                <a:srgbClr val="C00000"/>
              </a:solidFill>
              <a:latin typeface="Cambria" panose="02040503050406030204" pitchFamily="18" charset="0"/>
            </a:endParaRPr>
          </a:p>
          <a:p>
            <a:pPr marL="457200" indent="-457200">
              <a:spcAft>
                <a:spcPts val="600"/>
              </a:spcAft>
              <a:buFont typeface="Arial" pitchFamily="34" charset="0"/>
              <a:buChar char="•"/>
            </a:pPr>
            <a:endParaRPr lang="en-US" sz="3200" b="1" dirty="0">
              <a:latin typeface="Cambria" panose="02040503050406030204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>
                <a:latin typeface="Cambria" pitchFamily="18" charset="0"/>
                <a:ea typeface="Cambria" pitchFamily="18" charset="0"/>
              </a:rPr>
              <a:t>Незначительные линии сетки не нужны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>
                <a:latin typeface="Cambria" pitchFamily="18" charset="0"/>
                <a:ea typeface="Cambria" pitchFamily="18" charset="0"/>
              </a:rPr>
              <a:t>Шрифт слишком мелкий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>
                <a:latin typeface="Cambria" pitchFamily="18" charset="0"/>
                <a:ea typeface="Cambria" pitchFamily="18" charset="0"/>
              </a:rPr>
              <a:t>Цвета нелогичны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>
                <a:latin typeface="Cambria" pitchFamily="18" charset="0"/>
                <a:ea typeface="Cambria" pitchFamily="18" charset="0"/>
              </a:rPr>
              <a:t>Заголовок отсутствует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>
                <a:latin typeface="Cambria" pitchFamily="18" charset="0"/>
                <a:ea typeface="Cambria" pitchFamily="18" charset="0"/>
              </a:rPr>
              <a:t>Заливка тенью отвлекает</a:t>
            </a:r>
            <a:endParaRPr lang="ru-RU" sz="2800" dirty="0">
              <a:latin typeface="Cambria" pitchFamily="18" charset="0"/>
              <a:ea typeface="Cambria" pitchFamily="18" charset="0"/>
            </a:endParaRPr>
          </a:p>
          <a:p>
            <a:r>
              <a:rPr lang="ru-RU" sz="2800" dirty="0"/>
              <a:t/>
            </a:r>
            <a:br>
              <a:rPr lang="ru-RU" sz="2800" dirty="0"/>
            </a:br>
            <a:r>
              <a:rPr lang="sk-SK" sz="2400" b="1" dirty="0" smtClean="0">
                <a:latin typeface="Cambria" panose="02040503050406030204" pitchFamily="18" charset="0"/>
              </a:rPr>
              <a:t>							</a:t>
            </a:r>
            <a:endParaRPr lang="en-US" sz="2400" i="1" dirty="0">
              <a:latin typeface="Cambria" panose="02040503050406030204" pitchFamily="18" charset="0"/>
            </a:endParaRPr>
          </a:p>
        </p:txBody>
      </p:sp>
      <p:sp>
        <p:nvSpPr>
          <p:cNvPr id="11" name="Прямоугольник 1"/>
          <p:cNvSpPr>
            <a:spLocks noChangeArrowheads="1"/>
          </p:cNvSpPr>
          <p:nvPr/>
        </p:nvSpPr>
        <p:spPr bwMode="auto">
          <a:xfrm>
            <a:off x="1402854" y="76277"/>
            <a:ext cx="763364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>
              <a:spcBef>
                <a:spcPts val="0"/>
              </a:spcBef>
              <a:buFontTx/>
              <a:buNone/>
            </a:pPr>
            <a:r>
              <a:rPr lang="ru-RU" altLang="ru-RU" sz="3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Лекция </a:t>
            </a:r>
            <a:r>
              <a:rPr lang="sk-SK" altLang="ru-RU" sz="3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6</a:t>
            </a:r>
            <a:r>
              <a:rPr lang="en-US" altLang="ru-RU" sz="3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Эффективная презентация Хорошие</a:t>
            </a:r>
            <a:r>
              <a:rPr lang="sk-SK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vs. </a:t>
            </a:r>
            <a:r>
              <a:rPr lang="ru-RU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Плохие</a:t>
            </a:r>
            <a:r>
              <a:rPr lang="sk-SK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слайды</a:t>
            </a:r>
            <a:endParaRPr lang="en-US" altLang="ru-RU" sz="2400" b="1" i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7221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>
          <a:xfrm>
            <a:off x="322734" y="1124744"/>
            <a:ext cx="8496944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rgbClr val="8E0000"/>
          </a:solidFill>
          <a:ln>
            <a:solidFill>
              <a:srgbClr val="8E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1800"/>
              </a:spcBef>
            </a:pPr>
            <a:endParaRPr lang="ru-RU"/>
          </a:p>
        </p:txBody>
      </p:sp>
      <p:sp>
        <p:nvSpPr>
          <p:cNvPr id="9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309320"/>
            <a:ext cx="2133600" cy="365125"/>
          </a:xfrm>
        </p:spPr>
        <p:txBody>
          <a:bodyPr/>
          <a:lstStyle/>
          <a:p>
            <a:pPr>
              <a:spcBef>
                <a:spcPts val="1800"/>
              </a:spcBef>
            </a:pPr>
            <a:fld id="{B7942AE7-2D06-4F00-BD35-AEA1A5EEF38D}" type="slidenum">
              <a:rPr lang="ru-RU" sz="1800" b="1" smtClean="0"/>
              <a:pPr>
                <a:spcBef>
                  <a:spcPts val="1800"/>
                </a:spcBef>
              </a:pPr>
              <a:t>15</a:t>
            </a:fld>
            <a:endParaRPr lang="ru-RU" sz="1800" b="1" dirty="0"/>
          </a:p>
        </p:txBody>
      </p:sp>
      <p:pic>
        <p:nvPicPr>
          <p:cNvPr id="8" name="Picture 2" descr="http://erasmus-enter.org/images/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9799"/>
            <a:ext cx="2362200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3F5C120A-23D5-48A4-AF09-CA01C37DE05D" descr="EF92DB45-04F5-4F7F-93B8-1839268062A4@hom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017220"/>
            <a:ext cx="15557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2734" y="1346139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Хорошая структура слайдов:</a:t>
            </a:r>
            <a:endParaRPr lang="en-US" sz="2400" i="1" dirty="0">
              <a:latin typeface="Cambria" panose="02040503050406030204" pitchFamily="18" charset="0"/>
            </a:endParaRPr>
          </a:p>
        </p:txBody>
      </p:sp>
      <p:grpSp>
        <p:nvGrpSpPr>
          <p:cNvPr id="11" name="Skupina 10"/>
          <p:cNvGrpSpPr/>
          <p:nvPr/>
        </p:nvGrpSpPr>
        <p:grpSpPr>
          <a:xfrm>
            <a:off x="467544" y="2311901"/>
            <a:ext cx="8424862" cy="3455988"/>
            <a:chOff x="468313" y="2349500"/>
            <a:chExt cx="8424862" cy="3455988"/>
          </a:xfrm>
        </p:grpSpPr>
        <p:pic>
          <p:nvPicPr>
            <p:cNvPr id="12" name="Picture 2" descr="http://framemytv.com/images/gallery/41/FrameMyTV1083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8313" y="2349500"/>
              <a:ext cx="4229100" cy="3455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Oválný popisek 5"/>
            <p:cNvSpPr>
              <a:spLocks noChangeArrowheads="1"/>
            </p:cNvSpPr>
            <p:nvPr/>
          </p:nvSpPr>
          <p:spPr bwMode="auto">
            <a:xfrm>
              <a:off x="4211638" y="2349500"/>
              <a:ext cx="4681537" cy="3455988"/>
            </a:xfrm>
            <a:prstGeom prst="wedgeEllipseCallout">
              <a:avLst>
                <a:gd name="adj1" fmla="val -80722"/>
                <a:gd name="adj2" fmla="val 18921"/>
              </a:avLst>
            </a:prstGeom>
            <a:noFill/>
            <a:ln w="25400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342900" indent="-342900">
                <a:buFont typeface="Wingdings" pitchFamily="2" charset="2"/>
                <a:buNone/>
              </a:pPr>
              <a:endParaRPr lang="sk-SK" sz="2000" dirty="0"/>
            </a:p>
            <a:p>
              <a:pPr marL="342900" indent="-342900" algn="ctr">
                <a:buFont typeface="Wingdings" pitchFamily="2" charset="2"/>
                <a:buNone/>
              </a:pPr>
              <a:endParaRPr lang="sk-SK" sz="2000" b="1" dirty="0">
                <a:solidFill>
                  <a:srgbClr val="000000"/>
                </a:solidFill>
              </a:endParaRPr>
            </a:p>
            <a:p>
              <a:pPr marL="342900" indent="-342900" algn="ctr">
                <a:buFont typeface="Wingdings" pitchFamily="2" charset="2"/>
                <a:buNone/>
              </a:pPr>
              <a:r>
                <a:rPr lang="ru-RU" sz="2400" b="1" dirty="0" smtClean="0">
                  <a:solidFill>
                    <a:srgbClr val="003366"/>
                  </a:solidFill>
                </a:rPr>
                <a:t>Картинка скажет вам</a:t>
              </a:r>
              <a:endParaRPr lang="sk-SK" sz="2400" b="1" dirty="0">
                <a:solidFill>
                  <a:srgbClr val="003366"/>
                </a:solidFill>
              </a:endParaRPr>
            </a:p>
            <a:p>
              <a:pPr marL="342900" indent="-342900" algn="ctr">
                <a:buFont typeface="Wingdings" pitchFamily="2" charset="2"/>
                <a:buNone/>
              </a:pPr>
              <a:r>
                <a:rPr lang="ru-RU" sz="2400" b="1" dirty="0" smtClean="0">
                  <a:solidFill>
                    <a:srgbClr val="003366"/>
                  </a:solidFill>
                </a:rPr>
                <a:t>БОЛЬШЕ</a:t>
              </a:r>
              <a:r>
                <a:rPr lang="sk-SK" sz="2400" b="1" dirty="0" smtClean="0">
                  <a:solidFill>
                    <a:srgbClr val="003366"/>
                  </a:solidFill>
                </a:rPr>
                <a:t>!</a:t>
              </a:r>
              <a:endParaRPr lang="en-GB" sz="2400" b="1" dirty="0">
                <a:solidFill>
                  <a:srgbClr val="003366"/>
                </a:solidFill>
              </a:endParaRPr>
            </a:p>
          </p:txBody>
        </p:sp>
      </p:grpSp>
      <p:sp>
        <p:nvSpPr>
          <p:cNvPr id="15" name="Прямоугольник 1"/>
          <p:cNvSpPr>
            <a:spLocks noChangeArrowheads="1"/>
          </p:cNvSpPr>
          <p:nvPr/>
        </p:nvSpPr>
        <p:spPr bwMode="auto">
          <a:xfrm>
            <a:off x="1402854" y="76277"/>
            <a:ext cx="763364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>
              <a:spcBef>
                <a:spcPts val="0"/>
              </a:spcBef>
              <a:buFontTx/>
              <a:buNone/>
            </a:pPr>
            <a:r>
              <a:rPr lang="ru-RU" altLang="ru-RU" sz="3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Лекция </a:t>
            </a:r>
            <a:r>
              <a:rPr lang="sk-SK" altLang="ru-RU" sz="3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6</a:t>
            </a:r>
            <a:r>
              <a:rPr lang="en-US" altLang="ru-RU" sz="3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Эффективная презентация Хорошие</a:t>
            </a:r>
            <a:r>
              <a:rPr lang="sk-SK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vs. </a:t>
            </a:r>
            <a:r>
              <a:rPr lang="ru-RU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Плохие</a:t>
            </a:r>
            <a:r>
              <a:rPr lang="sk-SK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слайды</a:t>
            </a:r>
            <a:endParaRPr lang="en-US" altLang="ru-RU" sz="2400" b="1" i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0880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6" descr="http://www.mikekerr.com/wp-content/uploads/2014/01/bigstock-Weird-businessman-doing-the-mo-479023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11266" y="3990926"/>
            <a:ext cx="2940050" cy="202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8" descr="http://itshumor.com/wp-content/uploads/2014/09/Top-10-Reasons-Why-Education-Is-Important-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969547"/>
            <a:ext cx="3105150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322734" y="1124744"/>
            <a:ext cx="8496944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rgbClr val="8E0000"/>
          </a:solidFill>
          <a:ln>
            <a:solidFill>
              <a:srgbClr val="8E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1800"/>
              </a:spcBef>
            </a:pPr>
            <a:endParaRPr lang="ru-RU"/>
          </a:p>
        </p:txBody>
      </p:sp>
      <p:sp>
        <p:nvSpPr>
          <p:cNvPr id="9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309320"/>
            <a:ext cx="2133600" cy="365125"/>
          </a:xfrm>
        </p:spPr>
        <p:txBody>
          <a:bodyPr/>
          <a:lstStyle/>
          <a:p>
            <a:pPr>
              <a:spcBef>
                <a:spcPts val="1800"/>
              </a:spcBef>
            </a:pPr>
            <a:fld id="{B7942AE7-2D06-4F00-BD35-AEA1A5EEF38D}" type="slidenum">
              <a:rPr lang="ru-RU" sz="1800" b="1" smtClean="0"/>
              <a:pPr>
                <a:spcBef>
                  <a:spcPts val="1800"/>
                </a:spcBef>
              </a:pPr>
              <a:t>16</a:t>
            </a:fld>
            <a:endParaRPr lang="ru-RU" sz="1800" b="1" dirty="0"/>
          </a:p>
        </p:txBody>
      </p:sp>
      <p:pic>
        <p:nvPicPr>
          <p:cNvPr id="8" name="Picture 2" descr="http://erasmus-enter.org/images/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9799"/>
            <a:ext cx="2362200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3F5C120A-23D5-48A4-AF09-CA01C37DE05D" descr="EF92DB45-04F5-4F7F-93B8-1839268062A4@hom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017220"/>
            <a:ext cx="15557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2734" y="1346139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Хорошие картинки:</a:t>
            </a:r>
            <a:endParaRPr lang="en-US" sz="2400" i="1" dirty="0">
              <a:latin typeface="Cambria" panose="02040503050406030204" pitchFamily="18" charset="0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818678" y="2006176"/>
            <a:ext cx="8001000" cy="3733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bg2">
                  <a:lumMod val="75000"/>
                </a:schemeClr>
              </a:buClr>
              <a:buNone/>
            </a:pPr>
            <a:r>
              <a:rPr lang="ru-RU" altLang="sk-SK" b="1" dirty="0" smtClean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Относится к теме:</a:t>
            </a:r>
            <a:endParaRPr lang="sk-SK" altLang="sk-SK" b="1" dirty="0" smtClean="0">
              <a:solidFill>
                <a:srgbClr val="0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sk-SK" altLang="sk-SK" dirty="0" smtClean="0">
              <a:solidFill>
                <a:srgbClr val="0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altLang="sk-SK" dirty="0" smtClean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бактерии</a:t>
            </a:r>
            <a:endParaRPr lang="sk-SK" altLang="sk-SK" dirty="0" smtClean="0">
              <a:solidFill>
                <a:srgbClr val="0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sk-SK" altLang="sk-SK" dirty="0" smtClean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						</a:t>
            </a:r>
            <a:r>
              <a:rPr lang="ru-RU" altLang="sk-SK" dirty="0" smtClean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язык тела</a:t>
            </a:r>
            <a:endParaRPr lang="sk-SK" altLang="sk-SK" dirty="0" smtClean="0">
              <a:solidFill>
                <a:srgbClr val="0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Font typeface="Wingdings" pitchFamily="2" charset="2"/>
              <a:buNone/>
            </a:pPr>
            <a:endParaRPr lang="sk-SK" altLang="sk-SK" dirty="0" smtClean="0">
              <a:solidFill>
                <a:srgbClr val="0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Font typeface="Wingdings" pitchFamily="2" charset="2"/>
              <a:buNone/>
            </a:pPr>
            <a:endParaRPr lang="sk-SK" altLang="sk-SK" dirty="0" smtClean="0">
              <a:solidFill>
                <a:srgbClr val="0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Font typeface="Wingdings" pitchFamily="2" charset="2"/>
              <a:buNone/>
            </a:pPr>
            <a:endParaRPr lang="sk-SK" altLang="sk-SK" dirty="0" smtClean="0">
              <a:solidFill>
                <a:srgbClr val="0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sk-SK" altLang="sk-SK" dirty="0" smtClean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				</a:t>
            </a:r>
            <a:r>
              <a:rPr lang="ru-RU" altLang="sk-SK" dirty="0" smtClean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образование</a:t>
            </a:r>
            <a:endParaRPr lang="en-US" altLang="sk-SK" dirty="0" smtClean="0">
              <a:solidFill>
                <a:srgbClr val="0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Font typeface="Wingdings" pitchFamily="2" charset="2"/>
              <a:buNone/>
            </a:pPr>
            <a:endParaRPr lang="en-US" altLang="sk-SK" dirty="0" smtClean="0"/>
          </a:p>
          <a:p>
            <a:pPr>
              <a:buFont typeface="Wingdings" pitchFamily="2" charset="2"/>
              <a:buNone/>
            </a:pPr>
            <a:endParaRPr lang="en-US" altLang="sk-SK" dirty="0" smtClean="0"/>
          </a:p>
        </p:txBody>
      </p:sp>
      <p:pic>
        <p:nvPicPr>
          <p:cNvPr id="12" name="Picture 4" descr="https://obpmedical.com/wp-content/uploads/2014/10/bacteria-generic-110121-0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18891" y="2406601"/>
            <a:ext cx="249237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"/>
          <p:cNvSpPr>
            <a:spLocks noChangeArrowheads="1"/>
          </p:cNvSpPr>
          <p:nvPr/>
        </p:nvSpPr>
        <p:spPr bwMode="auto">
          <a:xfrm>
            <a:off x="1402854" y="76277"/>
            <a:ext cx="763364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>
              <a:spcBef>
                <a:spcPts val="0"/>
              </a:spcBef>
              <a:buFontTx/>
              <a:buNone/>
            </a:pPr>
            <a:r>
              <a:rPr lang="ru-RU" altLang="ru-RU" sz="3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Лекция </a:t>
            </a:r>
            <a:r>
              <a:rPr lang="sk-SK" altLang="ru-RU" sz="3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6</a:t>
            </a:r>
            <a:r>
              <a:rPr lang="en-US" altLang="ru-RU" sz="3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Эффективная презентация Хорошие</a:t>
            </a:r>
            <a:r>
              <a:rPr lang="sk-SK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vs. </a:t>
            </a:r>
            <a:r>
              <a:rPr lang="ru-RU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Плохие</a:t>
            </a:r>
            <a:r>
              <a:rPr lang="sk-SK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слайды</a:t>
            </a:r>
            <a:endParaRPr lang="en-US" altLang="ru-RU" sz="2400" b="1" i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842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>
          <a:xfrm>
            <a:off x="322734" y="1124744"/>
            <a:ext cx="8496944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rgbClr val="8E0000"/>
          </a:solidFill>
          <a:ln>
            <a:solidFill>
              <a:srgbClr val="8E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1800"/>
              </a:spcBef>
            </a:pPr>
            <a:endParaRPr lang="ru-RU"/>
          </a:p>
        </p:txBody>
      </p:sp>
      <p:sp>
        <p:nvSpPr>
          <p:cNvPr id="9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309320"/>
            <a:ext cx="2133600" cy="365125"/>
          </a:xfrm>
        </p:spPr>
        <p:txBody>
          <a:bodyPr/>
          <a:lstStyle/>
          <a:p>
            <a:pPr>
              <a:spcBef>
                <a:spcPts val="1800"/>
              </a:spcBef>
            </a:pPr>
            <a:fld id="{B7942AE7-2D06-4F00-BD35-AEA1A5EEF38D}" type="slidenum">
              <a:rPr lang="ru-RU" sz="1800" b="1" smtClean="0"/>
              <a:pPr>
                <a:spcBef>
                  <a:spcPts val="1800"/>
                </a:spcBef>
              </a:pPr>
              <a:t>17</a:t>
            </a:fld>
            <a:endParaRPr lang="ru-RU" sz="1800" b="1" dirty="0"/>
          </a:p>
        </p:txBody>
      </p:sp>
      <p:pic>
        <p:nvPicPr>
          <p:cNvPr id="8" name="Picture 2" descr="http://erasmus-enter.org/images/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9799"/>
            <a:ext cx="2362200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3F5C120A-23D5-48A4-AF09-CA01C37DE05D" descr="EF92DB45-04F5-4F7F-93B8-1839268062A4@hom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017220"/>
            <a:ext cx="15557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2734" y="1346139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Хорошие картинки:</a:t>
            </a:r>
            <a:endParaRPr lang="en-US" sz="2400" i="1" dirty="0">
              <a:latin typeface="Cambria" panose="02040503050406030204" pitchFamily="18" charset="0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818678" y="2201207"/>
            <a:ext cx="8001000" cy="3733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bg2">
                  <a:lumMod val="75000"/>
                </a:schemeClr>
              </a:buClr>
              <a:buNone/>
            </a:pPr>
            <a:r>
              <a:rPr lang="ru-RU" altLang="sk-SK" b="1" dirty="0" smtClean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Актуально по теме:</a:t>
            </a:r>
            <a:endParaRPr lang="sk-SK" altLang="sk-SK" b="1" dirty="0" smtClean="0">
              <a:solidFill>
                <a:srgbClr val="0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sk-SK" altLang="sk-SK" dirty="0" smtClean="0"/>
          </a:p>
          <a:p>
            <a:pPr>
              <a:buFont typeface="Wingdings" pitchFamily="2" charset="2"/>
              <a:buNone/>
            </a:pPr>
            <a:endParaRPr lang="sk-SK" altLang="sk-SK" dirty="0" smtClean="0"/>
          </a:p>
          <a:p>
            <a:pPr>
              <a:buFont typeface="Wingdings" pitchFamily="2" charset="2"/>
              <a:buNone/>
            </a:pPr>
            <a:r>
              <a:rPr lang="sk-SK" altLang="sk-SK" dirty="0" smtClean="0"/>
              <a:t>					</a:t>
            </a:r>
          </a:p>
          <a:p>
            <a:pPr>
              <a:buFont typeface="Wingdings" pitchFamily="2" charset="2"/>
              <a:buNone/>
            </a:pPr>
            <a:endParaRPr lang="sk-SK" altLang="sk-SK" dirty="0" smtClean="0"/>
          </a:p>
          <a:p>
            <a:pPr>
              <a:buFont typeface="Wingdings" pitchFamily="2" charset="2"/>
              <a:buNone/>
            </a:pPr>
            <a:endParaRPr lang="sk-SK" altLang="sk-SK" dirty="0" smtClean="0"/>
          </a:p>
          <a:p>
            <a:pPr>
              <a:buFont typeface="Wingdings" pitchFamily="2" charset="2"/>
              <a:buNone/>
            </a:pPr>
            <a:endParaRPr lang="sk-SK" altLang="sk-SK" dirty="0" smtClean="0"/>
          </a:p>
          <a:p>
            <a:pPr>
              <a:buFont typeface="Wingdings" pitchFamily="2" charset="2"/>
              <a:buNone/>
            </a:pPr>
            <a:r>
              <a:rPr lang="sk-SK" altLang="sk-SK" dirty="0" smtClean="0"/>
              <a:t>				</a:t>
            </a:r>
            <a:endParaRPr lang="en-US" altLang="sk-SK" dirty="0" smtClean="0"/>
          </a:p>
          <a:p>
            <a:pPr>
              <a:buFont typeface="Wingdings" pitchFamily="2" charset="2"/>
              <a:buNone/>
            </a:pPr>
            <a:endParaRPr lang="en-US" altLang="sk-SK" dirty="0" smtClean="0"/>
          </a:p>
          <a:p>
            <a:pPr>
              <a:buFont typeface="Wingdings" pitchFamily="2" charset="2"/>
              <a:buNone/>
            </a:pPr>
            <a:endParaRPr lang="en-US" altLang="sk-SK" dirty="0" smtClean="0"/>
          </a:p>
        </p:txBody>
      </p:sp>
      <p:pic>
        <p:nvPicPr>
          <p:cNvPr id="12" name="Picture 2" descr="http://www.shmula.com/wp-content/uploads/2007/03/henry-ford-biograph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4391" y="2836207"/>
            <a:ext cx="2232025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4" descr="http://www.carstyling.ru/resources/classic/large/12Ford_Model-T_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23753" y="3268007"/>
            <a:ext cx="4889500" cy="312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"/>
          <p:cNvSpPr>
            <a:spLocks noChangeArrowheads="1"/>
          </p:cNvSpPr>
          <p:nvPr/>
        </p:nvSpPr>
        <p:spPr bwMode="auto">
          <a:xfrm>
            <a:off x="1402854" y="76277"/>
            <a:ext cx="763364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>
              <a:spcBef>
                <a:spcPts val="0"/>
              </a:spcBef>
              <a:buFontTx/>
              <a:buNone/>
            </a:pPr>
            <a:r>
              <a:rPr lang="ru-RU" altLang="ru-RU" sz="3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Лекция </a:t>
            </a:r>
            <a:r>
              <a:rPr lang="sk-SK" altLang="ru-RU" sz="3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6</a:t>
            </a:r>
            <a:r>
              <a:rPr lang="en-US" altLang="ru-RU" sz="3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Эффективная презентация Хорошие</a:t>
            </a:r>
            <a:r>
              <a:rPr lang="sk-SK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vs. </a:t>
            </a:r>
            <a:r>
              <a:rPr lang="ru-RU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Плохие</a:t>
            </a:r>
            <a:r>
              <a:rPr lang="sk-SK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слайды</a:t>
            </a:r>
            <a:endParaRPr lang="en-US" altLang="ru-RU" sz="2400" b="1" i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8147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>
          <a:xfrm>
            <a:off x="322734" y="1124744"/>
            <a:ext cx="8496944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rgbClr val="8E0000"/>
          </a:solidFill>
          <a:ln>
            <a:solidFill>
              <a:srgbClr val="8E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1800"/>
              </a:spcBef>
            </a:pPr>
            <a:endParaRPr lang="ru-RU"/>
          </a:p>
        </p:txBody>
      </p:sp>
      <p:sp>
        <p:nvSpPr>
          <p:cNvPr id="9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309320"/>
            <a:ext cx="2133600" cy="365125"/>
          </a:xfrm>
        </p:spPr>
        <p:txBody>
          <a:bodyPr/>
          <a:lstStyle/>
          <a:p>
            <a:pPr>
              <a:spcBef>
                <a:spcPts val="1800"/>
              </a:spcBef>
            </a:pPr>
            <a:fld id="{B7942AE7-2D06-4F00-BD35-AEA1A5EEF38D}" type="slidenum">
              <a:rPr lang="ru-RU" sz="1800" b="1" smtClean="0"/>
              <a:pPr>
                <a:spcBef>
                  <a:spcPts val="1800"/>
                </a:spcBef>
              </a:pPr>
              <a:t>18</a:t>
            </a:fld>
            <a:endParaRPr lang="ru-RU" sz="1800" b="1" dirty="0"/>
          </a:p>
        </p:txBody>
      </p:sp>
      <p:pic>
        <p:nvPicPr>
          <p:cNvPr id="8" name="Picture 2" descr="http://erasmus-enter.org/images/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9799"/>
            <a:ext cx="2362200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3F5C120A-23D5-48A4-AF09-CA01C37DE05D" descr="EF92DB45-04F5-4F7F-93B8-1839268062A4@hom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017220"/>
            <a:ext cx="15557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2734" y="1346139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Плохие картинки:</a:t>
            </a:r>
            <a:endParaRPr lang="en-US" sz="2400" i="1" dirty="0">
              <a:latin typeface="Cambria" panose="02040503050406030204" pitchFamily="18" charset="0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809307" y="2250615"/>
            <a:ext cx="8001000" cy="3733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bg2">
                  <a:lumMod val="75000"/>
                </a:schemeClr>
              </a:buClr>
              <a:buNone/>
            </a:pPr>
            <a:r>
              <a:rPr lang="ru-RU" altLang="sk-SK" b="1" dirty="0" smtClean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Тема актуальна</a:t>
            </a:r>
            <a:r>
              <a:rPr lang="sk-SK" altLang="sk-SK" b="1" dirty="0" smtClean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ru-RU" altLang="sk-SK" b="1" dirty="0" smtClean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но форма</a:t>
            </a:r>
            <a:r>
              <a:rPr lang="sk-SK" altLang="sk-SK" b="1" dirty="0" smtClean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... </a:t>
            </a:r>
            <a:r>
              <a:rPr lang="sk-SK" altLang="sk-SK" sz="4000" dirty="0" smtClean="0">
                <a:solidFill>
                  <a:srgbClr val="000000"/>
                </a:solidFill>
                <a:sym typeface="Wingdings" pitchFamily="2" charset="2"/>
              </a:rPr>
              <a:t></a:t>
            </a:r>
            <a:endParaRPr lang="sk-SK" altLang="sk-SK" sz="4000" dirty="0" smtClean="0">
              <a:solidFill>
                <a:srgbClr val="000000"/>
              </a:solidFill>
            </a:endParaRPr>
          </a:p>
          <a:p>
            <a:endParaRPr lang="sk-SK" altLang="sk-SK" dirty="0" smtClean="0"/>
          </a:p>
          <a:p>
            <a:pPr>
              <a:buFont typeface="Wingdings" pitchFamily="2" charset="2"/>
              <a:buNone/>
            </a:pPr>
            <a:endParaRPr lang="sk-SK" altLang="sk-SK" dirty="0" smtClean="0"/>
          </a:p>
          <a:p>
            <a:pPr>
              <a:buFont typeface="Wingdings" pitchFamily="2" charset="2"/>
              <a:buNone/>
            </a:pPr>
            <a:r>
              <a:rPr lang="sk-SK" altLang="sk-SK" dirty="0" smtClean="0"/>
              <a:t>					</a:t>
            </a:r>
          </a:p>
          <a:p>
            <a:pPr>
              <a:buFont typeface="Wingdings" pitchFamily="2" charset="2"/>
              <a:buNone/>
            </a:pPr>
            <a:endParaRPr lang="sk-SK" altLang="sk-SK" dirty="0" smtClean="0"/>
          </a:p>
          <a:p>
            <a:pPr>
              <a:buFont typeface="Wingdings" pitchFamily="2" charset="2"/>
              <a:buNone/>
            </a:pPr>
            <a:endParaRPr lang="sk-SK" altLang="sk-SK" dirty="0" smtClean="0"/>
          </a:p>
          <a:p>
            <a:pPr>
              <a:buFont typeface="Wingdings" pitchFamily="2" charset="2"/>
              <a:buNone/>
            </a:pPr>
            <a:endParaRPr lang="sk-SK" altLang="sk-SK" dirty="0" smtClean="0"/>
          </a:p>
          <a:p>
            <a:pPr>
              <a:buFont typeface="Wingdings" pitchFamily="2" charset="2"/>
              <a:buNone/>
            </a:pPr>
            <a:r>
              <a:rPr lang="sk-SK" altLang="sk-SK" dirty="0" smtClean="0"/>
              <a:t>				</a:t>
            </a:r>
            <a:endParaRPr lang="en-US" altLang="sk-SK" dirty="0" smtClean="0"/>
          </a:p>
          <a:p>
            <a:pPr>
              <a:buFont typeface="Wingdings" pitchFamily="2" charset="2"/>
              <a:buNone/>
            </a:pPr>
            <a:endParaRPr lang="en-US" altLang="sk-SK" dirty="0" smtClean="0"/>
          </a:p>
          <a:p>
            <a:pPr>
              <a:buFont typeface="Wingdings" pitchFamily="2" charset="2"/>
              <a:buNone/>
            </a:pPr>
            <a:endParaRPr lang="en-US" altLang="sk-SK" dirty="0" smtClean="0"/>
          </a:p>
        </p:txBody>
      </p:sp>
      <p:pic>
        <p:nvPicPr>
          <p:cNvPr id="12" name="Picture 2" descr="http://www.shmula.com/wp-content/uploads/2007/03/henry-ford-biograph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3173399"/>
            <a:ext cx="5439523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4" descr="http://www.carstyling.ru/resources/classic/large/12Ford_Model-T_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11123" y="2957375"/>
            <a:ext cx="1800200" cy="312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"/>
          <p:cNvSpPr>
            <a:spLocks noChangeArrowheads="1"/>
          </p:cNvSpPr>
          <p:nvPr/>
        </p:nvSpPr>
        <p:spPr bwMode="auto">
          <a:xfrm>
            <a:off x="1402854" y="76277"/>
            <a:ext cx="763364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>
              <a:spcBef>
                <a:spcPts val="0"/>
              </a:spcBef>
              <a:buFontTx/>
              <a:buNone/>
            </a:pPr>
            <a:r>
              <a:rPr lang="ru-RU" altLang="ru-RU" sz="3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Лекция </a:t>
            </a:r>
            <a:r>
              <a:rPr lang="sk-SK" altLang="ru-RU" sz="3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6</a:t>
            </a:r>
            <a:r>
              <a:rPr lang="en-US" altLang="ru-RU" sz="3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Эффективная презентация Хорошие</a:t>
            </a:r>
            <a:r>
              <a:rPr lang="sk-SK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vs. </a:t>
            </a:r>
            <a:r>
              <a:rPr lang="ru-RU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Плохие</a:t>
            </a:r>
            <a:r>
              <a:rPr lang="sk-SK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слайды</a:t>
            </a:r>
            <a:endParaRPr lang="en-US" altLang="ru-RU" sz="2400" b="1" i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257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>
          <a:xfrm>
            <a:off x="322734" y="1124744"/>
            <a:ext cx="8496944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rgbClr val="8E0000"/>
          </a:solidFill>
          <a:ln>
            <a:solidFill>
              <a:srgbClr val="8E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1800"/>
              </a:spcBef>
            </a:pPr>
            <a:endParaRPr lang="ru-RU"/>
          </a:p>
        </p:txBody>
      </p:sp>
      <p:sp>
        <p:nvSpPr>
          <p:cNvPr id="9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309320"/>
            <a:ext cx="2133600" cy="365125"/>
          </a:xfrm>
        </p:spPr>
        <p:txBody>
          <a:bodyPr/>
          <a:lstStyle/>
          <a:p>
            <a:pPr>
              <a:spcBef>
                <a:spcPts val="1800"/>
              </a:spcBef>
            </a:pPr>
            <a:fld id="{B7942AE7-2D06-4F00-BD35-AEA1A5EEF38D}" type="slidenum">
              <a:rPr lang="ru-RU" sz="1800" b="1" smtClean="0"/>
              <a:pPr>
                <a:spcBef>
                  <a:spcPts val="1800"/>
                </a:spcBef>
              </a:pPr>
              <a:t>19</a:t>
            </a:fld>
            <a:endParaRPr lang="ru-RU" sz="1800" b="1" dirty="0"/>
          </a:p>
        </p:txBody>
      </p:sp>
      <p:pic>
        <p:nvPicPr>
          <p:cNvPr id="8" name="Picture 2" descr="http://erasmus-enter.org/images/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9799"/>
            <a:ext cx="2362200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3F5C120A-23D5-48A4-AF09-CA01C37DE05D" descr="EF92DB45-04F5-4F7F-93B8-1839268062A4@hom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017220"/>
            <a:ext cx="15557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2734" y="1346139"/>
            <a:ext cx="84969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Плохая структура слайдов?</a:t>
            </a:r>
            <a:endParaRPr lang="sk-SK" sz="3600" b="1" dirty="0" smtClean="0">
              <a:solidFill>
                <a:srgbClr val="C00000"/>
              </a:solidFill>
              <a:latin typeface="Cambria" panose="02040503050406030204" pitchFamily="18" charset="0"/>
            </a:endParaRPr>
          </a:p>
          <a:p>
            <a:pPr>
              <a:spcAft>
                <a:spcPts val="600"/>
              </a:spcAft>
            </a:pPr>
            <a:r>
              <a:rPr lang="sk-SK" sz="2400" b="1" dirty="0" smtClean="0">
                <a:latin typeface="Cambria" panose="02040503050406030204" pitchFamily="18" charset="0"/>
              </a:rPr>
              <a:t>							</a:t>
            </a:r>
            <a:endParaRPr lang="en-US" sz="2400" i="1" dirty="0">
              <a:latin typeface="Cambria" panose="02040503050406030204" pitchFamily="18" charset="0"/>
            </a:endParaRPr>
          </a:p>
        </p:txBody>
      </p:sp>
      <p:pic>
        <p:nvPicPr>
          <p:cNvPr id="2" name="Obrázo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5616" y="2188847"/>
            <a:ext cx="7129198" cy="341641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15616" y="2361404"/>
            <a:ext cx="3672410" cy="5200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Отсутствие темы</a:t>
            </a:r>
            <a:endParaRPr lang="ru-RU" sz="3200" dirty="0">
              <a:solidFill>
                <a:schemeClr val="tx1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1" name="Прямоугольник 1"/>
          <p:cNvSpPr>
            <a:spLocks noChangeArrowheads="1"/>
          </p:cNvSpPr>
          <p:nvPr/>
        </p:nvSpPr>
        <p:spPr bwMode="auto">
          <a:xfrm>
            <a:off x="1402854" y="76277"/>
            <a:ext cx="763364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>
              <a:spcBef>
                <a:spcPts val="0"/>
              </a:spcBef>
              <a:buFontTx/>
              <a:buNone/>
            </a:pPr>
            <a:r>
              <a:rPr lang="ru-RU" altLang="ru-RU" sz="3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Лекция </a:t>
            </a:r>
            <a:r>
              <a:rPr lang="sk-SK" altLang="ru-RU" sz="3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6</a:t>
            </a:r>
            <a:r>
              <a:rPr lang="en-US" altLang="ru-RU" sz="3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Эффективная презентация Хорошие</a:t>
            </a:r>
            <a:r>
              <a:rPr lang="sk-SK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vs. </a:t>
            </a:r>
            <a:r>
              <a:rPr lang="ru-RU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Плохие</a:t>
            </a:r>
            <a:r>
              <a:rPr lang="sk-SK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слайды</a:t>
            </a:r>
            <a:endParaRPr lang="en-US" altLang="ru-RU" sz="2400" b="1" i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6224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>
          <a:xfrm>
            <a:off x="322734" y="1124744"/>
            <a:ext cx="8496944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rgbClr val="8E0000"/>
          </a:solidFill>
          <a:ln>
            <a:solidFill>
              <a:srgbClr val="8E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1800"/>
              </a:spcBef>
            </a:pPr>
            <a:endParaRPr lang="ru-RU"/>
          </a:p>
        </p:txBody>
      </p:sp>
      <p:sp>
        <p:nvSpPr>
          <p:cNvPr id="9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309320"/>
            <a:ext cx="2133600" cy="365125"/>
          </a:xfrm>
        </p:spPr>
        <p:txBody>
          <a:bodyPr/>
          <a:lstStyle/>
          <a:p>
            <a:pPr>
              <a:spcBef>
                <a:spcPts val="1800"/>
              </a:spcBef>
            </a:pPr>
            <a:fld id="{B7942AE7-2D06-4F00-BD35-AEA1A5EEF38D}" type="slidenum">
              <a:rPr lang="ru-RU" sz="1800" b="1" smtClean="0"/>
              <a:pPr>
                <a:spcBef>
                  <a:spcPts val="1800"/>
                </a:spcBef>
              </a:pPr>
              <a:t>2</a:t>
            </a:fld>
            <a:endParaRPr lang="ru-RU" sz="1800" b="1" dirty="0"/>
          </a:p>
        </p:txBody>
      </p:sp>
      <p:pic>
        <p:nvPicPr>
          <p:cNvPr id="8" name="Picture 2" descr="http://erasmus-enter.org/images/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9799"/>
            <a:ext cx="2362200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3F5C120A-23D5-48A4-AF09-CA01C37DE05D" descr="EF92DB45-04F5-4F7F-93B8-1839268062A4@hom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017220"/>
            <a:ext cx="15557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2734" y="1346139"/>
            <a:ext cx="8496944" cy="47551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Хорошая структура слайдов</a:t>
            </a:r>
            <a:r>
              <a:rPr lang="sk-SK" sz="36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: </a:t>
            </a:r>
          </a:p>
          <a:p>
            <a:pPr>
              <a:spcAft>
                <a:spcPts val="600"/>
              </a:spcAft>
            </a:pPr>
            <a:endParaRPr lang="en-US" sz="3200" b="1" dirty="0">
              <a:latin typeface="Cambria" panose="02040503050406030204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>
                <a:latin typeface="Cambria" pitchFamily="18" charset="0"/>
                <a:ea typeface="Cambria" pitchFamily="18" charset="0"/>
              </a:rPr>
              <a:t>Используйте 1-2 </a:t>
            </a:r>
            <a:r>
              <a:rPr lang="ru-RU" sz="2800" dirty="0" smtClean="0">
                <a:latin typeface="Cambria" pitchFamily="18" charset="0"/>
                <a:ea typeface="Cambria" pitchFamily="18" charset="0"/>
              </a:rPr>
              <a:t>слайда презентации </a:t>
            </a:r>
            <a:r>
              <a:rPr lang="ru-RU" sz="2800" dirty="0">
                <a:latin typeface="Cambria" pitchFamily="18" charset="0"/>
                <a:ea typeface="Cambria" pitchFamily="18" charset="0"/>
              </a:rPr>
              <a:t>в </a:t>
            </a:r>
            <a:r>
              <a:rPr lang="ru-RU" sz="2800" dirty="0" smtClean="0">
                <a:latin typeface="Cambria" pitchFamily="18" charset="0"/>
                <a:ea typeface="Cambria" pitchFamily="18" charset="0"/>
              </a:rPr>
              <a:t>минуту</a:t>
            </a:r>
            <a:endParaRPr lang="ru-RU" sz="2800" dirty="0">
              <a:latin typeface="Cambria" pitchFamily="18" charset="0"/>
              <a:ea typeface="Cambria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>
                <a:latin typeface="Cambria" pitchFamily="18" charset="0"/>
                <a:ea typeface="Cambria" pitchFamily="18" charset="0"/>
              </a:rPr>
              <a:t>Пишите в </a:t>
            </a:r>
            <a:r>
              <a:rPr lang="ru-RU" sz="2800" dirty="0" smtClean="0">
                <a:latin typeface="Cambria" pitchFamily="18" charset="0"/>
                <a:ea typeface="Cambria" pitchFamily="18" charset="0"/>
              </a:rPr>
              <a:t>тезисной форме</a:t>
            </a:r>
            <a:r>
              <a:rPr lang="ru-RU" sz="2800" dirty="0">
                <a:latin typeface="Cambria" pitchFamily="18" charset="0"/>
                <a:ea typeface="Cambria" pitchFamily="18" charset="0"/>
              </a:rPr>
              <a:t>, а не полными предложениями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>
                <a:latin typeface="Cambria" pitchFamily="18" charset="0"/>
                <a:ea typeface="Cambria" pitchFamily="18" charset="0"/>
              </a:rPr>
              <a:t>Включите 4-5 </a:t>
            </a:r>
            <a:r>
              <a:rPr lang="ru-RU" sz="2800" dirty="0" smtClean="0">
                <a:latin typeface="Cambria" pitchFamily="18" charset="0"/>
                <a:ea typeface="Cambria" pitchFamily="18" charset="0"/>
              </a:rPr>
              <a:t>тезисов </a:t>
            </a:r>
            <a:r>
              <a:rPr lang="ru-RU" sz="2800" dirty="0">
                <a:latin typeface="Cambria" pitchFamily="18" charset="0"/>
                <a:ea typeface="Cambria" pitchFamily="18" charset="0"/>
              </a:rPr>
              <a:t>за слайд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>
                <a:latin typeface="Cambria" pitchFamily="18" charset="0"/>
                <a:ea typeface="Cambria" pitchFamily="18" charset="0"/>
              </a:rPr>
              <a:t>Избегайте многословности: используйте только ключевые слова и фразы</a:t>
            </a:r>
          </a:p>
          <a:p>
            <a:r>
              <a:rPr lang="ru-RU" sz="2800" dirty="0"/>
              <a:t/>
            </a:r>
            <a:br>
              <a:rPr lang="ru-RU" sz="2800" dirty="0"/>
            </a:br>
            <a:endParaRPr lang="en-US" sz="1000" dirty="0">
              <a:latin typeface="Cambria" panose="02040503050406030204" pitchFamily="18" charset="0"/>
            </a:endParaRPr>
          </a:p>
          <a:p>
            <a:pPr>
              <a:spcAft>
                <a:spcPts val="600"/>
              </a:spcAft>
            </a:pPr>
            <a:r>
              <a:rPr lang="sk-SK" sz="2400" b="1" dirty="0" smtClean="0">
                <a:latin typeface="Cambria" panose="02040503050406030204" pitchFamily="18" charset="0"/>
              </a:rPr>
              <a:t>							</a:t>
            </a:r>
            <a:endParaRPr lang="en-US" sz="2400" i="1" dirty="0">
              <a:latin typeface="Cambria" panose="02040503050406030204" pitchFamily="18" charset="0"/>
            </a:endParaRPr>
          </a:p>
        </p:txBody>
      </p:sp>
      <p:sp>
        <p:nvSpPr>
          <p:cNvPr id="13" name="Прямоугольник 1"/>
          <p:cNvSpPr>
            <a:spLocks noChangeArrowheads="1"/>
          </p:cNvSpPr>
          <p:nvPr/>
        </p:nvSpPr>
        <p:spPr bwMode="auto">
          <a:xfrm>
            <a:off x="1402854" y="76277"/>
            <a:ext cx="763364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>
              <a:spcBef>
                <a:spcPts val="0"/>
              </a:spcBef>
              <a:buFontTx/>
              <a:buNone/>
            </a:pPr>
            <a:r>
              <a:rPr lang="ru-RU" altLang="ru-RU" sz="3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Лекция </a:t>
            </a:r>
            <a:r>
              <a:rPr lang="sk-SK" altLang="ru-RU" sz="3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6</a:t>
            </a:r>
            <a:r>
              <a:rPr lang="en-US" altLang="ru-RU" sz="3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Эффективная презентация Хорошие</a:t>
            </a:r>
            <a:r>
              <a:rPr lang="sk-SK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vs. </a:t>
            </a:r>
            <a:r>
              <a:rPr lang="ru-RU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Плохие</a:t>
            </a:r>
            <a:r>
              <a:rPr lang="sk-SK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слайды</a:t>
            </a:r>
            <a:endParaRPr lang="en-US" altLang="ru-RU" sz="2400" b="1" i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3809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>
          <a:xfrm>
            <a:off x="322734" y="1124744"/>
            <a:ext cx="8496944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rgbClr val="8E0000"/>
          </a:solidFill>
          <a:ln>
            <a:solidFill>
              <a:srgbClr val="8E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1800"/>
              </a:spcBef>
            </a:pPr>
            <a:endParaRPr lang="ru-RU"/>
          </a:p>
        </p:txBody>
      </p:sp>
      <p:sp>
        <p:nvSpPr>
          <p:cNvPr id="9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309320"/>
            <a:ext cx="2133600" cy="365125"/>
          </a:xfrm>
        </p:spPr>
        <p:txBody>
          <a:bodyPr/>
          <a:lstStyle/>
          <a:p>
            <a:pPr>
              <a:spcBef>
                <a:spcPts val="1800"/>
              </a:spcBef>
            </a:pPr>
            <a:fld id="{B7942AE7-2D06-4F00-BD35-AEA1A5EEF38D}" type="slidenum">
              <a:rPr lang="ru-RU" sz="1800" b="1" smtClean="0"/>
              <a:pPr>
                <a:spcBef>
                  <a:spcPts val="1800"/>
                </a:spcBef>
              </a:pPr>
              <a:t>20</a:t>
            </a:fld>
            <a:endParaRPr lang="ru-RU" sz="1800" b="1" dirty="0"/>
          </a:p>
        </p:txBody>
      </p:sp>
      <p:pic>
        <p:nvPicPr>
          <p:cNvPr id="8" name="Picture 2" descr="http://erasmus-enter.org/images/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9799"/>
            <a:ext cx="2362200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3F5C120A-23D5-48A4-AF09-CA01C37DE05D" descr="EF92DB45-04F5-4F7F-93B8-1839268062A4@hom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017220"/>
            <a:ext cx="15557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2734" y="1346139"/>
            <a:ext cx="8713762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Произношение и грамматика:</a:t>
            </a:r>
            <a:endParaRPr lang="sk-SK" sz="3600" b="1" dirty="0" smtClean="0">
              <a:solidFill>
                <a:srgbClr val="C00000"/>
              </a:solidFill>
              <a:latin typeface="Cambria" panose="02040503050406030204" pitchFamily="18" charset="0"/>
            </a:endParaRPr>
          </a:p>
          <a:p>
            <a:pPr>
              <a:spcAft>
                <a:spcPts val="600"/>
              </a:spcAft>
            </a:pPr>
            <a:endParaRPr lang="en-US" sz="1000" dirty="0">
              <a:latin typeface="Cambria" panose="02040503050406030204" pitchFamily="18" charset="0"/>
            </a:endParaRPr>
          </a:p>
          <a:p>
            <a:pPr>
              <a:spcAft>
                <a:spcPts val="600"/>
              </a:spcAft>
            </a:pPr>
            <a:r>
              <a:rPr lang="ru-RU" sz="2400" dirty="0" smtClean="0">
                <a:latin typeface="Cambria" panose="02040503050406030204" pitchFamily="18" charset="0"/>
              </a:rPr>
              <a:t>Проверьте свои слайды на предмет:</a:t>
            </a:r>
            <a:endParaRPr lang="en-US" sz="2400" dirty="0">
              <a:latin typeface="Cambria" panose="02040503050406030204" pitchFamily="18" charset="0"/>
            </a:endParaRPr>
          </a:p>
          <a:p>
            <a:pPr>
              <a:spcAft>
                <a:spcPts val="600"/>
              </a:spcAft>
            </a:pPr>
            <a:r>
              <a:rPr lang="sk-SK" sz="2400" dirty="0" smtClean="0">
                <a:latin typeface="Cambria" panose="02040503050406030204" pitchFamily="18" charset="0"/>
              </a:rPr>
              <a:t>	</a:t>
            </a:r>
            <a:r>
              <a:rPr lang="ru-RU" sz="2400" dirty="0" smtClean="0">
                <a:latin typeface="Cambria" panose="02040503050406030204" pitchFamily="18" charset="0"/>
              </a:rPr>
              <a:t>орфографических ошибок</a:t>
            </a:r>
            <a:endParaRPr lang="en-US" sz="2400" dirty="0">
              <a:latin typeface="Cambria" panose="02040503050406030204" pitchFamily="18" charset="0"/>
            </a:endParaRPr>
          </a:p>
          <a:p>
            <a:pPr>
              <a:spcAft>
                <a:spcPts val="600"/>
              </a:spcAft>
            </a:pPr>
            <a:r>
              <a:rPr lang="sk-SK" sz="2400" dirty="0" smtClean="0">
                <a:latin typeface="Cambria" panose="02040503050406030204" pitchFamily="18" charset="0"/>
              </a:rPr>
              <a:t>	</a:t>
            </a:r>
            <a:r>
              <a:rPr lang="ru-RU" sz="2400" dirty="0" smtClean="0">
                <a:latin typeface="Cambria" panose="02040503050406030204" pitchFamily="18" charset="0"/>
              </a:rPr>
              <a:t>использования повторяющихся слов</a:t>
            </a:r>
            <a:endParaRPr lang="en-US" sz="2400" dirty="0" smtClean="0">
              <a:latin typeface="Cambria" panose="02040503050406030204" pitchFamily="18" charset="0"/>
            </a:endParaRPr>
          </a:p>
          <a:p>
            <a:pPr>
              <a:spcAft>
                <a:spcPts val="600"/>
              </a:spcAft>
            </a:pPr>
            <a:r>
              <a:rPr lang="sk-SK" sz="2400" dirty="0" smtClean="0">
                <a:latin typeface="Cambria" panose="02040503050406030204" pitchFamily="18" charset="0"/>
              </a:rPr>
              <a:t>	</a:t>
            </a:r>
            <a:r>
              <a:rPr lang="ru-RU" sz="24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грамматических </a:t>
            </a:r>
            <a:r>
              <a:rPr lang="ru-RU" sz="2400" dirty="0" smtClean="0">
                <a:latin typeface="Cambria" panose="02040503050406030204" pitchFamily="18" charset="0"/>
              </a:rPr>
              <a:t>ошибок, которые Вы могли </a:t>
            </a:r>
            <a:r>
              <a:rPr lang="ru-RU" sz="24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сделать</a:t>
            </a:r>
            <a:endParaRPr lang="sk-SK" sz="2400" b="1" dirty="0" smtClean="0">
              <a:solidFill>
                <a:srgbClr val="C00000"/>
              </a:solidFill>
              <a:latin typeface="Cambria" panose="02040503050406030204" pitchFamily="18" charset="0"/>
            </a:endParaRPr>
          </a:p>
          <a:p>
            <a:pPr>
              <a:spcAft>
                <a:spcPts val="600"/>
              </a:spcAft>
            </a:pPr>
            <a:endParaRPr lang="en-US" sz="2400" dirty="0">
              <a:latin typeface="Cambria" panose="02040503050406030204" pitchFamily="18" charset="0"/>
            </a:endParaRPr>
          </a:p>
          <a:p>
            <a:pPr algn="ctr">
              <a:spcAft>
                <a:spcPts val="60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Если английский язык не является Вашим родным языком, то попросите кого-нибудь проверить Вашу презентацию</a:t>
            </a:r>
            <a:endParaRPr lang="en-US" sz="2400" b="1" dirty="0">
              <a:solidFill>
                <a:srgbClr val="C00000"/>
              </a:solidFill>
              <a:latin typeface="Cambria" panose="02040503050406030204" pitchFamily="18" charset="0"/>
            </a:endParaRPr>
          </a:p>
          <a:p>
            <a:pPr>
              <a:spcAft>
                <a:spcPts val="600"/>
              </a:spcAft>
            </a:pPr>
            <a:endParaRPr lang="en-US" sz="2400" b="1" dirty="0">
              <a:latin typeface="Cambria" panose="02040503050406030204" pitchFamily="18" charset="0"/>
            </a:endParaRPr>
          </a:p>
          <a:p>
            <a:pPr>
              <a:spcAft>
                <a:spcPts val="600"/>
              </a:spcAft>
            </a:pPr>
            <a:r>
              <a:rPr lang="sk-SK" sz="2400" b="1" dirty="0" smtClean="0">
                <a:latin typeface="Cambria" panose="02040503050406030204" pitchFamily="18" charset="0"/>
              </a:rPr>
              <a:t>							</a:t>
            </a:r>
            <a:endParaRPr lang="en-US" sz="2400" i="1" dirty="0">
              <a:latin typeface="Cambria" panose="02040503050406030204" pitchFamily="18" charset="0"/>
            </a:endParaRPr>
          </a:p>
        </p:txBody>
      </p:sp>
      <p:sp>
        <p:nvSpPr>
          <p:cNvPr id="13" name="Прямоугольник 1"/>
          <p:cNvSpPr>
            <a:spLocks noChangeArrowheads="1"/>
          </p:cNvSpPr>
          <p:nvPr/>
        </p:nvSpPr>
        <p:spPr bwMode="auto">
          <a:xfrm>
            <a:off x="1402854" y="76277"/>
            <a:ext cx="741682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>
              <a:spcBef>
                <a:spcPts val="0"/>
              </a:spcBef>
              <a:buFontTx/>
              <a:buNone/>
            </a:pPr>
            <a:r>
              <a:rPr lang="ru-RU" altLang="ru-RU" sz="3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Лекция </a:t>
            </a:r>
            <a:r>
              <a:rPr lang="sk-SK" altLang="ru-RU" sz="3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6</a:t>
            </a:r>
            <a:r>
              <a:rPr lang="en-US" altLang="ru-RU" sz="3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ru-RU" altLang="ru-RU" sz="3600" b="1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r">
              <a:spcBef>
                <a:spcPts val="0"/>
              </a:spcBef>
              <a:buFontTx/>
              <a:buNone/>
            </a:pPr>
            <a:r>
              <a:rPr lang="ru-RU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Эффективная презентация</a:t>
            </a:r>
            <a:endParaRPr lang="en-US" altLang="ru-RU" sz="2400" b="1" i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8693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>
          <a:xfrm>
            <a:off x="322734" y="1124744"/>
            <a:ext cx="8496944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rgbClr val="8E0000"/>
          </a:solidFill>
          <a:ln>
            <a:solidFill>
              <a:srgbClr val="8E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1800"/>
              </a:spcBef>
            </a:pPr>
            <a:endParaRPr lang="ru-RU"/>
          </a:p>
        </p:txBody>
      </p:sp>
      <p:sp>
        <p:nvSpPr>
          <p:cNvPr id="9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309320"/>
            <a:ext cx="2133600" cy="365125"/>
          </a:xfrm>
        </p:spPr>
        <p:txBody>
          <a:bodyPr/>
          <a:lstStyle/>
          <a:p>
            <a:pPr>
              <a:spcBef>
                <a:spcPts val="1800"/>
              </a:spcBef>
            </a:pPr>
            <a:fld id="{B7942AE7-2D06-4F00-BD35-AEA1A5EEF38D}" type="slidenum">
              <a:rPr lang="ru-RU" sz="1800" b="1" smtClean="0"/>
              <a:pPr>
                <a:spcBef>
                  <a:spcPts val="1800"/>
                </a:spcBef>
              </a:pPr>
              <a:t>3</a:t>
            </a:fld>
            <a:endParaRPr lang="ru-RU" sz="1800" b="1" dirty="0"/>
          </a:p>
        </p:txBody>
      </p:sp>
      <p:pic>
        <p:nvPicPr>
          <p:cNvPr id="8" name="Picture 2" descr="http://erasmus-enter.org/images/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9799"/>
            <a:ext cx="2362200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3F5C120A-23D5-48A4-AF09-CA01C37DE05D" descr="EF92DB45-04F5-4F7F-93B8-1839268062A4@hom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017220"/>
            <a:ext cx="15557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7422" y="1124744"/>
            <a:ext cx="8816578" cy="58939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Плохая структура слайда:</a:t>
            </a:r>
            <a:endParaRPr lang="sk-SK" sz="3600" b="1" dirty="0" smtClean="0">
              <a:solidFill>
                <a:srgbClr val="C00000"/>
              </a:solidFill>
              <a:latin typeface="Cambria" panose="02040503050406030204" pitchFamily="18" charset="0"/>
            </a:endParaRPr>
          </a:p>
          <a:p>
            <a:pPr>
              <a:spcAft>
                <a:spcPts val="600"/>
              </a:spcAft>
            </a:pPr>
            <a:endParaRPr lang="en-US" sz="3200" b="1" dirty="0">
              <a:latin typeface="Cambria" panose="02040503050406030204" pitchFamily="18" charset="0"/>
            </a:endParaRPr>
          </a:p>
          <a:p>
            <a:r>
              <a:rPr lang="ru-RU" sz="2800" dirty="0">
                <a:latin typeface="Cambria" pitchFamily="18" charset="0"/>
                <a:ea typeface="Cambria" pitchFamily="18" charset="0"/>
              </a:rPr>
              <a:t>Эта страница </a:t>
            </a:r>
            <a:r>
              <a:rPr lang="ru-RU" sz="2800" b="1" dirty="0">
                <a:latin typeface="Cambria" pitchFamily="18" charset="0"/>
                <a:ea typeface="Cambria" pitchFamily="18" charset="0"/>
              </a:rPr>
              <a:t>содержит слишком много слов </a:t>
            </a:r>
            <a:r>
              <a:rPr lang="ru-RU" sz="2800" dirty="0">
                <a:latin typeface="Cambria" pitchFamily="18" charset="0"/>
                <a:ea typeface="Cambria" pitchFamily="18" charset="0"/>
              </a:rPr>
              <a:t>для слайда презентации. </a:t>
            </a:r>
            <a:r>
              <a:rPr lang="ru-RU" sz="2800" dirty="0" smtClean="0">
                <a:latin typeface="Cambria" pitchFamily="18" charset="0"/>
                <a:ea typeface="Cambria" pitchFamily="18" charset="0"/>
              </a:rPr>
              <a:t>Текст </a:t>
            </a:r>
            <a:r>
              <a:rPr lang="ru-RU" sz="2800" dirty="0">
                <a:latin typeface="Cambria" pitchFamily="18" charset="0"/>
                <a:ea typeface="Cambria" pitchFamily="18" charset="0"/>
              </a:rPr>
              <a:t>не написан </a:t>
            </a:r>
            <a:r>
              <a:rPr lang="ru-RU" sz="2800" dirty="0" smtClean="0">
                <a:latin typeface="Cambria" pitchFamily="18" charset="0"/>
                <a:ea typeface="Cambria" pitchFamily="18" charset="0"/>
              </a:rPr>
              <a:t>в тезисной форме, </a:t>
            </a:r>
            <a:r>
              <a:rPr lang="ru-RU" sz="2800" dirty="0">
                <a:latin typeface="Cambria" pitchFamily="18" charset="0"/>
                <a:ea typeface="Cambria" pitchFamily="18" charset="0"/>
              </a:rPr>
              <a:t>что затрудняет чтение вашей </a:t>
            </a:r>
            <a:r>
              <a:rPr lang="ru-RU" sz="2800" dirty="0" smtClean="0">
                <a:latin typeface="Cambria" pitchFamily="18" charset="0"/>
                <a:ea typeface="Cambria" pitchFamily="18" charset="0"/>
              </a:rPr>
              <a:t>аудитории, а также Ваше личное выступление. </a:t>
            </a:r>
            <a:r>
              <a:rPr lang="ru-RU" sz="2800" dirty="0">
                <a:latin typeface="Cambria" pitchFamily="18" charset="0"/>
                <a:ea typeface="Cambria" pitchFamily="18" charset="0"/>
              </a:rPr>
              <a:t>Хотя на этом слайде точно такое же количество </a:t>
            </a:r>
            <a:r>
              <a:rPr lang="ru-RU" sz="2800" dirty="0" smtClean="0">
                <a:latin typeface="Cambria" pitchFamily="18" charset="0"/>
                <a:ea typeface="Cambria" pitchFamily="18" charset="0"/>
              </a:rPr>
              <a:t>тезисом, </a:t>
            </a:r>
            <a:r>
              <a:rPr lang="ru-RU" sz="2800" dirty="0">
                <a:latin typeface="Cambria" pitchFamily="18" charset="0"/>
                <a:ea typeface="Cambria" pitchFamily="18" charset="0"/>
              </a:rPr>
              <a:t>что и на предыдущем слайде, </a:t>
            </a:r>
            <a:r>
              <a:rPr lang="ru-RU" sz="2800" dirty="0" smtClean="0">
                <a:latin typeface="Cambria" pitchFamily="18" charset="0"/>
                <a:ea typeface="Cambria" pitchFamily="18" charset="0"/>
              </a:rPr>
              <a:t>но слайд </a:t>
            </a:r>
            <a:r>
              <a:rPr lang="ru-RU" sz="2800" dirty="0">
                <a:latin typeface="Cambria" pitchFamily="18" charset="0"/>
                <a:ea typeface="Cambria" pitchFamily="18" charset="0"/>
              </a:rPr>
              <a:t>выглядит намного сложнее. Короче говоря, </a:t>
            </a:r>
            <a:r>
              <a:rPr lang="ru-RU" sz="2800" dirty="0" smtClean="0">
                <a:latin typeface="Cambria" pitchFamily="18" charset="0"/>
                <a:ea typeface="Cambria" pitchFamily="18" charset="0"/>
              </a:rPr>
              <a:t>Ваша </a:t>
            </a:r>
            <a:r>
              <a:rPr lang="ru-RU" sz="2800" dirty="0">
                <a:latin typeface="Cambria" pitchFamily="18" charset="0"/>
                <a:ea typeface="Cambria" pitchFamily="18" charset="0"/>
              </a:rPr>
              <a:t>аудитория потратит слишком много времени, пытаясь прочитать этот абзац, вместо того, чтобы слушать </a:t>
            </a:r>
            <a:r>
              <a:rPr lang="ru-RU" sz="2800" dirty="0" smtClean="0">
                <a:latin typeface="Cambria" pitchFamily="18" charset="0"/>
                <a:ea typeface="Cambria" pitchFamily="18" charset="0"/>
              </a:rPr>
              <a:t>Вас</a:t>
            </a:r>
            <a:r>
              <a:rPr lang="ru-RU" sz="2800" dirty="0">
                <a:latin typeface="Cambria" pitchFamily="18" charset="0"/>
                <a:ea typeface="Cambria" pitchFamily="18" charset="0"/>
              </a:rPr>
              <a:t>.</a:t>
            </a:r>
          </a:p>
          <a:p>
            <a:r>
              <a:rPr lang="ru-RU" sz="2800" dirty="0"/>
              <a:t/>
            </a:r>
            <a:br>
              <a:rPr lang="ru-RU" sz="2800" dirty="0"/>
            </a:br>
            <a:r>
              <a:rPr lang="sk-SK" sz="2400" b="1" dirty="0" smtClean="0">
                <a:latin typeface="Cambria" panose="02040503050406030204" pitchFamily="18" charset="0"/>
              </a:rPr>
              <a:t>							</a:t>
            </a:r>
            <a:endParaRPr lang="en-US" sz="2400" i="1" dirty="0">
              <a:latin typeface="Cambria" panose="02040503050406030204" pitchFamily="18" charset="0"/>
            </a:endParaRPr>
          </a:p>
        </p:txBody>
      </p:sp>
      <p:sp>
        <p:nvSpPr>
          <p:cNvPr id="11" name="Прямоугольник 1"/>
          <p:cNvSpPr>
            <a:spLocks noChangeArrowheads="1"/>
          </p:cNvSpPr>
          <p:nvPr/>
        </p:nvSpPr>
        <p:spPr bwMode="auto">
          <a:xfrm>
            <a:off x="1402854" y="76277"/>
            <a:ext cx="763364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>
              <a:spcBef>
                <a:spcPts val="0"/>
              </a:spcBef>
              <a:buFontTx/>
              <a:buNone/>
            </a:pPr>
            <a:r>
              <a:rPr lang="ru-RU" altLang="ru-RU" sz="3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Лекция </a:t>
            </a:r>
            <a:r>
              <a:rPr lang="sk-SK" altLang="ru-RU" sz="3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6</a:t>
            </a:r>
            <a:r>
              <a:rPr lang="en-US" altLang="ru-RU" sz="3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Эффективная презентация Хорошие</a:t>
            </a:r>
            <a:r>
              <a:rPr lang="sk-SK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vs. </a:t>
            </a:r>
            <a:r>
              <a:rPr lang="ru-RU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Плохие</a:t>
            </a:r>
            <a:r>
              <a:rPr lang="sk-SK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слайды</a:t>
            </a:r>
            <a:endParaRPr lang="en-US" altLang="ru-RU" sz="2400" b="1" i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953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>
          <a:xfrm>
            <a:off x="322734" y="1124744"/>
            <a:ext cx="8496944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rgbClr val="8E0000"/>
          </a:solidFill>
          <a:ln>
            <a:solidFill>
              <a:srgbClr val="8E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1800"/>
              </a:spcBef>
            </a:pPr>
            <a:endParaRPr lang="ru-RU"/>
          </a:p>
        </p:txBody>
      </p:sp>
      <p:sp>
        <p:nvSpPr>
          <p:cNvPr id="9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309320"/>
            <a:ext cx="2133600" cy="365125"/>
          </a:xfrm>
        </p:spPr>
        <p:txBody>
          <a:bodyPr/>
          <a:lstStyle/>
          <a:p>
            <a:pPr>
              <a:spcBef>
                <a:spcPts val="1800"/>
              </a:spcBef>
            </a:pPr>
            <a:fld id="{B7942AE7-2D06-4F00-BD35-AEA1A5EEF38D}" type="slidenum">
              <a:rPr lang="ru-RU" sz="1800" b="1" smtClean="0"/>
              <a:pPr>
                <a:spcBef>
                  <a:spcPts val="1800"/>
                </a:spcBef>
              </a:pPr>
              <a:t>4</a:t>
            </a:fld>
            <a:endParaRPr lang="ru-RU" sz="1800" b="1" dirty="0"/>
          </a:p>
        </p:txBody>
      </p:sp>
      <p:pic>
        <p:nvPicPr>
          <p:cNvPr id="8" name="Picture 2" descr="http://erasmus-enter.org/images/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9799"/>
            <a:ext cx="2362200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3F5C120A-23D5-48A4-AF09-CA01C37DE05D" descr="EF92DB45-04F5-4F7F-93B8-1839268062A4@hom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017220"/>
            <a:ext cx="15557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685800" y="1740600"/>
            <a:ext cx="8278688" cy="37338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39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Хорошая структура </a:t>
            </a:r>
            <a:r>
              <a:rPr lang="ru-RU" sz="3900" b="1" dirty="0">
                <a:solidFill>
                  <a:srgbClr val="C00000"/>
                </a:solidFill>
                <a:latin typeface="Cambria" panose="02040503050406030204" pitchFamily="18" charset="0"/>
              </a:rPr>
              <a:t>слайдов</a:t>
            </a:r>
            <a:r>
              <a:rPr lang="sk-SK" sz="3900" b="1" dirty="0">
                <a:solidFill>
                  <a:srgbClr val="C00000"/>
                </a:solidFill>
                <a:latin typeface="Cambria" panose="02040503050406030204" pitchFamily="18" charset="0"/>
              </a:rPr>
              <a:t>: </a:t>
            </a:r>
          </a:p>
          <a:p>
            <a:pPr marL="0" indent="0">
              <a:buClr>
                <a:schemeClr val="bg2">
                  <a:lumMod val="75000"/>
                </a:schemeClr>
              </a:buClr>
              <a:buNone/>
            </a:pPr>
            <a:endParaRPr lang="sk-SK" altLang="sk-SK" dirty="0" smtClean="0">
              <a:solidFill>
                <a:srgbClr val="000000"/>
              </a:solidFill>
            </a:endParaRPr>
          </a:p>
          <a:p>
            <a:pPr marL="0" indent="0">
              <a:buClr>
                <a:schemeClr val="bg2">
                  <a:lumMod val="75000"/>
                </a:schemeClr>
              </a:buClr>
              <a:buNone/>
            </a:pPr>
            <a:r>
              <a:rPr lang="ru-RU" altLang="sk-SK" dirty="0" smtClean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Показывайте по одному тезису за раз</a:t>
            </a:r>
            <a:r>
              <a:rPr lang="en-US" altLang="sk-SK" dirty="0" smtClean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:</a:t>
            </a:r>
          </a:p>
          <a:p>
            <a:pPr lvl="1">
              <a:buClr>
                <a:schemeClr val="bg2">
                  <a:lumMod val="75000"/>
                </a:schemeClr>
              </a:buClr>
            </a:pPr>
            <a:r>
              <a:rPr lang="ru-RU" altLang="sk-SK" dirty="0" smtClean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Поможет аудитории сконцентрироваться на Ваших словах</a:t>
            </a:r>
            <a:endParaRPr lang="en-US" altLang="sk-SK" dirty="0" smtClean="0">
              <a:solidFill>
                <a:srgbClr val="0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>
              <a:buClr>
                <a:schemeClr val="bg2">
                  <a:lumMod val="75000"/>
                </a:schemeClr>
              </a:buClr>
            </a:pPr>
            <a:r>
              <a:rPr lang="ru-RU" altLang="sk-SK" dirty="0" smtClean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Не позволит аудитории читать наперед</a:t>
            </a:r>
            <a:endParaRPr lang="en-US" altLang="sk-SK" dirty="0" smtClean="0">
              <a:solidFill>
                <a:srgbClr val="0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>
              <a:buClr>
                <a:schemeClr val="bg2">
                  <a:lumMod val="75000"/>
                </a:schemeClr>
              </a:buClr>
            </a:pPr>
            <a:r>
              <a:rPr lang="ru-RU" altLang="sk-SK" dirty="0" smtClean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Поможет сфокусировать Вашу презентацию</a:t>
            </a:r>
            <a:endParaRPr lang="en-US" altLang="sk-SK" dirty="0" smtClean="0">
              <a:solidFill>
                <a:srgbClr val="0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2" name="Прямоугольник 1"/>
          <p:cNvSpPr>
            <a:spLocks noChangeArrowheads="1"/>
          </p:cNvSpPr>
          <p:nvPr/>
        </p:nvSpPr>
        <p:spPr bwMode="auto">
          <a:xfrm>
            <a:off x="1402854" y="76277"/>
            <a:ext cx="763364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>
              <a:spcBef>
                <a:spcPts val="0"/>
              </a:spcBef>
              <a:buFontTx/>
              <a:buNone/>
            </a:pPr>
            <a:r>
              <a:rPr lang="ru-RU" altLang="ru-RU" sz="3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Лекция </a:t>
            </a:r>
            <a:r>
              <a:rPr lang="sk-SK" altLang="ru-RU" sz="3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6</a:t>
            </a:r>
            <a:r>
              <a:rPr lang="en-US" altLang="ru-RU" sz="3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Эффективная презентация Хорошие</a:t>
            </a:r>
            <a:r>
              <a:rPr lang="sk-SK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vs. </a:t>
            </a:r>
            <a:r>
              <a:rPr lang="ru-RU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Плохие</a:t>
            </a:r>
            <a:r>
              <a:rPr lang="sk-SK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слайды</a:t>
            </a:r>
            <a:endParaRPr lang="en-US" altLang="ru-RU" sz="2400" b="1" i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3010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 bldLvl="2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>
          <a:xfrm>
            <a:off x="322734" y="1124744"/>
            <a:ext cx="8496944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rgbClr val="8E0000"/>
          </a:solidFill>
          <a:ln>
            <a:solidFill>
              <a:srgbClr val="8E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1800"/>
              </a:spcBef>
            </a:pPr>
            <a:endParaRPr lang="ru-RU"/>
          </a:p>
        </p:txBody>
      </p:sp>
      <p:sp>
        <p:nvSpPr>
          <p:cNvPr id="9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309320"/>
            <a:ext cx="2133600" cy="365125"/>
          </a:xfrm>
        </p:spPr>
        <p:txBody>
          <a:bodyPr/>
          <a:lstStyle/>
          <a:p>
            <a:pPr>
              <a:spcBef>
                <a:spcPts val="1800"/>
              </a:spcBef>
            </a:pPr>
            <a:fld id="{B7942AE7-2D06-4F00-BD35-AEA1A5EEF38D}" type="slidenum">
              <a:rPr lang="ru-RU" sz="1800" b="1" smtClean="0"/>
              <a:pPr>
                <a:spcBef>
                  <a:spcPts val="1800"/>
                </a:spcBef>
              </a:pPr>
              <a:t>5</a:t>
            </a:fld>
            <a:endParaRPr lang="ru-RU" sz="1800" b="1" dirty="0"/>
          </a:p>
        </p:txBody>
      </p:sp>
      <p:pic>
        <p:nvPicPr>
          <p:cNvPr id="8" name="Picture 2" descr="http://erasmus-enter.org/images/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9799"/>
            <a:ext cx="2362200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3F5C120A-23D5-48A4-AF09-CA01C37DE05D" descr="EF92DB45-04F5-4F7F-93B8-1839268062A4@hom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017220"/>
            <a:ext cx="15557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2734" y="1346139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Плохая структура </a:t>
            </a:r>
            <a:r>
              <a:rPr lang="ru-RU" sz="3600" b="1" dirty="0">
                <a:solidFill>
                  <a:srgbClr val="C00000"/>
                </a:solidFill>
                <a:latin typeface="Cambria" panose="02040503050406030204" pitchFamily="18" charset="0"/>
              </a:rPr>
              <a:t>слайда:</a:t>
            </a:r>
            <a:endParaRPr lang="sk-SK" sz="3600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914400" y="2348880"/>
            <a:ext cx="80010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Clr>
                <a:srgbClr val="C04E00">
                  <a:lumMod val="75000"/>
                </a:srgbClr>
              </a:buClr>
            </a:pPr>
            <a:r>
              <a:rPr lang="ru-RU" altLang="sk-SK" kern="0" dirty="0" smtClean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Не используйте отвлекающие картинки</a:t>
            </a:r>
            <a:endParaRPr lang="en-US" altLang="sk-SK" kern="0" dirty="0" smtClean="0">
              <a:solidFill>
                <a:srgbClr val="0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eaLnBrk="1" hangingPunct="1">
              <a:buClr>
                <a:srgbClr val="C04E00">
                  <a:lumMod val="75000"/>
                </a:srgbClr>
              </a:buClr>
            </a:pPr>
            <a:r>
              <a:rPr lang="ru-RU" altLang="sk-SK" kern="0" dirty="0" smtClean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Не переборщите с количеством картинок</a:t>
            </a:r>
            <a:endParaRPr lang="en-US" altLang="sk-SK" kern="0" dirty="0" smtClean="0">
              <a:solidFill>
                <a:srgbClr val="0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eaLnBrk="1" hangingPunct="1">
              <a:buClr>
                <a:srgbClr val="C04E00">
                  <a:lumMod val="75000"/>
                </a:srgbClr>
              </a:buClr>
            </a:pPr>
            <a:r>
              <a:rPr lang="ru-RU" altLang="sk-SK" kern="0" dirty="0" smtClean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Картинки должны быть совместимы с Вашей презентацией</a:t>
            </a:r>
            <a:endParaRPr lang="sk-SK" altLang="sk-SK" kern="0" dirty="0" smtClean="0">
              <a:solidFill>
                <a:srgbClr val="0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eaLnBrk="1" hangingPunct="1">
              <a:buClr>
                <a:srgbClr val="C04E00">
                  <a:lumMod val="75000"/>
                </a:srgbClr>
              </a:buClr>
            </a:pPr>
            <a:endParaRPr lang="sk-SK" altLang="sk-SK" kern="0" dirty="0">
              <a:solidFill>
                <a:srgbClr val="0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eaLnBrk="1" hangingPunct="1">
              <a:buClr>
                <a:srgbClr val="C04E00">
                  <a:lumMod val="75000"/>
                </a:srgbClr>
              </a:buClr>
            </a:pPr>
            <a:endParaRPr lang="sk-SK" altLang="sk-SK" kern="0" dirty="0" smtClean="0">
              <a:solidFill>
                <a:srgbClr val="0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 algn="ctr" eaLnBrk="1" hangingPunct="1">
              <a:buClr>
                <a:srgbClr val="C04E00">
                  <a:lumMod val="75000"/>
                </a:srgbClr>
              </a:buClr>
              <a:buNone/>
            </a:pPr>
            <a:r>
              <a:rPr lang="ru-RU" altLang="sk-SK" b="1" kern="0" dirty="0" err="1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Изляшняя</a:t>
            </a:r>
            <a:r>
              <a:rPr lang="ru-RU" altLang="sk-SK" b="1" kern="0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анимация не подходит для научных презентаций</a:t>
            </a:r>
            <a:endParaRPr lang="en-GB" altLang="sk-SK" b="1" kern="0" dirty="0" smtClean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2" name="Прямоугольник 1"/>
          <p:cNvSpPr>
            <a:spLocks noChangeArrowheads="1"/>
          </p:cNvSpPr>
          <p:nvPr/>
        </p:nvSpPr>
        <p:spPr bwMode="auto">
          <a:xfrm>
            <a:off x="1402854" y="76277"/>
            <a:ext cx="763364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>
              <a:spcBef>
                <a:spcPts val="0"/>
              </a:spcBef>
              <a:buFontTx/>
              <a:buNone/>
            </a:pPr>
            <a:r>
              <a:rPr lang="ru-RU" altLang="ru-RU" sz="3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Лекция </a:t>
            </a:r>
            <a:r>
              <a:rPr lang="sk-SK" altLang="ru-RU" sz="3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6</a:t>
            </a:r>
            <a:r>
              <a:rPr lang="en-US" altLang="ru-RU" sz="3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Эффективная презентация Хорошие</a:t>
            </a:r>
            <a:r>
              <a:rPr lang="sk-SK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vs. </a:t>
            </a:r>
            <a:r>
              <a:rPr lang="ru-RU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Плохие</a:t>
            </a:r>
            <a:r>
              <a:rPr lang="sk-SK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слайды</a:t>
            </a:r>
            <a:endParaRPr lang="en-US" altLang="ru-RU" sz="2400" b="1" i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0082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ricoche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ricoche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750"/>
                            </p:stCondLst>
                            <p:childTnLst>
                              <p:par>
                                <p:cTn id="1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325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3750"/>
                            </p:stCondLst>
                            <p:childTnLst>
                              <p:par>
                                <p:cTn id="33" presetID="43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750"/>
                            </p:stCondLst>
                            <p:childTnLst>
                              <p:par>
                                <p:cTn id="4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 bldLvl="3" autoUpdateAnimBg="0" advAuto="300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>
          <a:xfrm>
            <a:off x="322734" y="1124744"/>
            <a:ext cx="8496944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rgbClr val="8E0000"/>
          </a:solidFill>
          <a:ln>
            <a:solidFill>
              <a:srgbClr val="8E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1800"/>
              </a:spcBef>
            </a:pPr>
            <a:endParaRPr lang="ru-RU"/>
          </a:p>
        </p:txBody>
      </p:sp>
      <p:sp>
        <p:nvSpPr>
          <p:cNvPr id="9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309320"/>
            <a:ext cx="2133600" cy="365125"/>
          </a:xfrm>
        </p:spPr>
        <p:txBody>
          <a:bodyPr/>
          <a:lstStyle/>
          <a:p>
            <a:pPr>
              <a:spcBef>
                <a:spcPts val="1800"/>
              </a:spcBef>
            </a:pPr>
            <a:fld id="{B7942AE7-2D06-4F00-BD35-AEA1A5EEF38D}" type="slidenum">
              <a:rPr lang="ru-RU" sz="1800" b="1" smtClean="0"/>
              <a:pPr>
                <a:spcBef>
                  <a:spcPts val="1800"/>
                </a:spcBef>
              </a:pPr>
              <a:t>6</a:t>
            </a:fld>
            <a:endParaRPr lang="ru-RU" sz="1800" b="1" dirty="0"/>
          </a:p>
        </p:txBody>
      </p:sp>
      <p:pic>
        <p:nvPicPr>
          <p:cNvPr id="8" name="Picture 2" descr="http://erasmus-enter.org/images/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9799"/>
            <a:ext cx="2362200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3F5C120A-23D5-48A4-AF09-CA01C37DE05D" descr="EF92DB45-04F5-4F7F-93B8-1839268062A4@hom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017220"/>
            <a:ext cx="15557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2734" y="1346139"/>
            <a:ext cx="8496944" cy="58939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Хороший шрифт:</a:t>
            </a:r>
            <a:endParaRPr lang="sk-SK" sz="3600" b="1" dirty="0" smtClean="0">
              <a:solidFill>
                <a:srgbClr val="C00000"/>
              </a:solidFill>
              <a:latin typeface="Cambria" panose="02040503050406030204" pitchFamily="18" charset="0"/>
            </a:endParaRPr>
          </a:p>
          <a:p>
            <a:pPr>
              <a:spcAft>
                <a:spcPts val="600"/>
              </a:spcAft>
            </a:pPr>
            <a:endParaRPr lang="en-US" sz="3200" b="1" dirty="0">
              <a:latin typeface="Cambria" panose="02040503050406030204" pitchFamily="18" charset="0"/>
            </a:endParaRP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Cambria" panose="02040503050406030204" pitchFamily="18" charset="0"/>
              </a:rPr>
              <a:t>Используйте шрифт не менее </a:t>
            </a:r>
            <a:r>
              <a:rPr lang="en-US" dirty="0" smtClean="0">
                <a:latin typeface="Cambria" panose="02040503050406030204" pitchFamily="18" charset="0"/>
              </a:rPr>
              <a:t>18-</a:t>
            </a:r>
            <a:r>
              <a:rPr lang="ru-RU" dirty="0" smtClean="0">
                <a:latin typeface="Cambria" panose="02040503050406030204" pitchFamily="18" charset="0"/>
              </a:rPr>
              <a:t>пунктов</a:t>
            </a:r>
            <a:endParaRPr lang="en-US" sz="2800" dirty="0">
              <a:latin typeface="Cambria" panose="02040503050406030204" pitchFamily="18" charset="0"/>
            </a:endParaRP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Cambria" panose="02040503050406030204" pitchFamily="18" charset="0"/>
              </a:rPr>
              <a:t>Используйте шрифты разного размера для основного и второстепенного текста</a:t>
            </a:r>
            <a:endParaRPr lang="en-US" sz="2800" dirty="0">
              <a:latin typeface="Cambria" panose="02040503050406030204" pitchFamily="18" charset="0"/>
            </a:endParaRPr>
          </a:p>
          <a:p>
            <a:pPr marL="91440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Cambria" panose="02040503050406030204" pitchFamily="18" charset="0"/>
              </a:rPr>
              <a:t>Размер этого шрифта состоит из – 24 пунктов, основной шрифт – из 28 пунктов, а шрифт заголовка (Лекция 6) – из 36 пунктов</a:t>
            </a:r>
            <a:endParaRPr lang="en-US" sz="2400" dirty="0" smtClean="0">
              <a:latin typeface="Cambria" panose="02040503050406030204" pitchFamily="18" charset="0"/>
            </a:endParaRP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Cambria" panose="02040503050406030204" pitchFamily="18" charset="0"/>
              </a:rPr>
              <a:t>Используйте стандартные шрифты, например </a:t>
            </a:r>
            <a:r>
              <a:rPr lang="en-US" sz="2800" dirty="0" smtClean="0">
                <a:latin typeface="Cambria" panose="02040503050406030204" pitchFamily="18" charset="0"/>
              </a:rPr>
              <a:t>Times </a:t>
            </a:r>
            <a:r>
              <a:rPr lang="en-US" sz="2800" dirty="0">
                <a:latin typeface="Cambria" panose="02040503050406030204" pitchFamily="18" charset="0"/>
              </a:rPr>
              <a:t>New Roman</a:t>
            </a:r>
            <a:r>
              <a:rPr lang="sk-SK" sz="2800" dirty="0">
                <a:latin typeface="Cambria" panose="02040503050406030204" pitchFamily="18" charset="0"/>
              </a:rPr>
              <a:t>, </a:t>
            </a:r>
            <a:r>
              <a:rPr lang="en-US" sz="2800" dirty="0">
                <a:latin typeface="Cambria" panose="02040503050406030204" pitchFamily="18" charset="0"/>
              </a:rPr>
              <a:t>Arial</a:t>
            </a:r>
            <a:r>
              <a:rPr lang="sk-SK" sz="2800" dirty="0">
                <a:latin typeface="Cambria" panose="02040503050406030204" pitchFamily="18" charset="0"/>
              </a:rPr>
              <a:t>, Cambria, ...</a:t>
            </a:r>
            <a:endParaRPr lang="en-US" sz="2800" dirty="0">
              <a:latin typeface="Cambria" panose="02040503050406030204" pitchFamily="18" charset="0"/>
            </a:endParaRP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800" dirty="0">
              <a:latin typeface="Cambria" panose="02040503050406030204" pitchFamily="18" charset="0"/>
            </a:endParaRPr>
          </a:p>
          <a:p>
            <a:pPr>
              <a:spcAft>
                <a:spcPts val="600"/>
              </a:spcAft>
            </a:pPr>
            <a:endParaRPr lang="en-US" sz="1000" dirty="0">
              <a:latin typeface="Cambria" panose="02040503050406030204" pitchFamily="18" charset="0"/>
            </a:endParaRPr>
          </a:p>
          <a:p>
            <a:pPr>
              <a:spcAft>
                <a:spcPts val="600"/>
              </a:spcAft>
            </a:pPr>
            <a:r>
              <a:rPr lang="sk-SK" sz="2400" b="1" dirty="0" smtClean="0">
                <a:latin typeface="Cambria" panose="02040503050406030204" pitchFamily="18" charset="0"/>
              </a:rPr>
              <a:t>							</a:t>
            </a:r>
            <a:endParaRPr lang="en-US" sz="2400" i="1" dirty="0">
              <a:latin typeface="Cambria" panose="02040503050406030204" pitchFamily="18" charset="0"/>
            </a:endParaRPr>
          </a:p>
        </p:txBody>
      </p:sp>
      <p:sp>
        <p:nvSpPr>
          <p:cNvPr id="11" name="Прямоугольник 1"/>
          <p:cNvSpPr>
            <a:spLocks noChangeArrowheads="1"/>
          </p:cNvSpPr>
          <p:nvPr/>
        </p:nvSpPr>
        <p:spPr bwMode="auto">
          <a:xfrm>
            <a:off x="1402854" y="76277"/>
            <a:ext cx="763364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>
              <a:spcBef>
                <a:spcPts val="0"/>
              </a:spcBef>
              <a:buFontTx/>
              <a:buNone/>
            </a:pPr>
            <a:r>
              <a:rPr lang="ru-RU" altLang="ru-RU" sz="3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Лекция </a:t>
            </a:r>
            <a:r>
              <a:rPr lang="sk-SK" altLang="ru-RU" sz="3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6</a:t>
            </a:r>
            <a:r>
              <a:rPr lang="en-US" altLang="ru-RU" sz="3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Эффективная презентация Хорошие</a:t>
            </a:r>
            <a:r>
              <a:rPr lang="sk-SK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vs. </a:t>
            </a:r>
            <a:r>
              <a:rPr lang="ru-RU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Плохие</a:t>
            </a:r>
            <a:r>
              <a:rPr lang="sk-SK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слайды</a:t>
            </a:r>
            <a:endParaRPr lang="en-US" altLang="ru-RU" sz="2400" b="1" i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6462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>
          <a:xfrm>
            <a:off x="322734" y="1124744"/>
            <a:ext cx="8496944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rgbClr val="8E0000"/>
          </a:solidFill>
          <a:ln>
            <a:solidFill>
              <a:srgbClr val="8E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1800"/>
              </a:spcBef>
            </a:pPr>
            <a:endParaRPr lang="ru-RU"/>
          </a:p>
        </p:txBody>
      </p:sp>
      <p:sp>
        <p:nvSpPr>
          <p:cNvPr id="9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309320"/>
            <a:ext cx="2133600" cy="365125"/>
          </a:xfrm>
        </p:spPr>
        <p:txBody>
          <a:bodyPr/>
          <a:lstStyle/>
          <a:p>
            <a:pPr>
              <a:spcBef>
                <a:spcPts val="1800"/>
              </a:spcBef>
            </a:pPr>
            <a:fld id="{B7942AE7-2D06-4F00-BD35-AEA1A5EEF38D}" type="slidenum">
              <a:rPr lang="ru-RU" sz="1800" b="1" smtClean="0"/>
              <a:pPr>
                <a:spcBef>
                  <a:spcPts val="1800"/>
                </a:spcBef>
              </a:pPr>
              <a:t>7</a:t>
            </a:fld>
            <a:endParaRPr lang="ru-RU" sz="1800" b="1" dirty="0"/>
          </a:p>
        </p:txBody>
      </p:sp>
      <p:pic>
        <p:nvPicPr>
          <p:cNvPr id="8" name="Picture 2" descr="http://erasmus-enter.org/images/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9799"/>
            <a:ext cx="2362200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3F5C120A-23D5-48A4-AF09-CA01C37DE05D" descr="EF92DB45-04F5-4F7F-93B8-1839268062A4@hom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017220"/>
            <a:ext cx="15557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2734" y="1346139"/>
            <a:ext cx="84969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Cambria" panose="02040503050406030204" pitchFamily="18" charset="0"/>
              </a:rPr>
              <a:t>Плохая структура слайда:</a:t>
            </a:r>
            <a:endParaRPr lang="sk-SK" sz="3600" b="1" dirty="0">
              <a:solidFill>
                <a:srgbClr val="C00000"/>
              </a:solidFill>
              <a:latin typeface="Cambria" panose="02040503050406030204" pitchFamily="18" charset="0"/>
            </a:endParaRPr>
          </a:p>
          <a:p>
            <a:pPr>
              <a:spcAft>
                <a:spcPts val="600"/>
              </a:spcAft>
            </a:pPr>
            <a:r>
              <a:rPr lang="sk-SK" sz="2400" b="1" dirty="0" smtClean="0">
                <a:latin typeface="Cambria" panose="02040503050406030204" pitchFamily="18" charset="0"/>
              </a:rPr>
              <a:t>							</a:t>
            </a:r>
            <a:endParaRPr lang="en-US" sz="2400" i="1" dirty="0">
              <a:latin typeface="Cambria" panose="02040503050406030204" pitchFamily="18" charset="0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430746" y="2294526"/>
            <a:ext cx="8280920" cy="3387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4E00">
                  <a:lumMod val="75000"/>
                </a:srgbClr>
              </a:buClr>
              <a:buSzPct val="75000"/>
              <a:buFont typeface="Wingdings" pitchFamily="2" charset="2"/>
              <a:buChar char="l"/>
              <a:tabLst/>
              <a:defRPr/>
            </a:pPr>
            <a:r>
              <a:rPr kumimoji="0" lang="ru-RU" altLang="sk-SK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Если Вы</a:t>
            </a:r>
            <a:r>
              <a:rPr kumimoji="0" lang="ru-RU" altLang="sk-SK" sz="14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 используете маленький шрифт, то Ваша аудитория не сможет прочитать, что Вы написали</a:t>
            </a:r>
            <a:endParaRPr kumimoji="0" lang="en-US" altLang="sk-SK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4E00">
                  <a:lumMod val="75000"/>
                </a:srgbClr>
              </a:buClr>
              <a:buSzPct val="75000"/>
              <a:buFont typeface="Wingdings" pitchFamily="2" charset="2"/>
              <a:buChar char="l"/>
              <a:tabLst/>
              <a:defRPr/>
            </a:pPr>
            <a:endParaRPr kumimoji="0" lang="en-US" altLang="sk-SK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4E00">
                  <a:lumMod val="75000"/>
                </a:srgbClr>
              </a:buClr>
              <a:buSzPct val="75000"/>
              <a:buFont typeface="Wingdings" pitchFamily="2" charset="2"/>
              <a:buChar char="l"/>
              <a:tabLst/>
              <a:defRPr/>
            </a:pPr>
            <a:r>
              <a:rPr kumimoji="0" lang="ru-RU" altLang="sk-SK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ИСПОЛЬЗУЙТЕ ПРОПИСНЫЕ БУКВЫ ТОЛЬКО</a:t>
            </a:r>
            <a:r>
              <a:rPr kumimoji="0" lang="ru-RU" altLang="sk-SK" sz="28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 ПРИ НЕОБХОДИМОСТИ</a:t>
            </a:r>
            <a:r>
              <a:rPr kumimoji="0" lang="ru-RU" altLang="sk-SK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,</a:t>
            </a:r>
            <a:r>
              <a:rPr kumimoji="0" lang="ru-RU" altLang="sk-SK" sz="28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 СЛОЖНО ЧИТАТЬ</a:t>
            </a:r>
            <a:endParaRPr kumimoji="0" lang="en-US" altLang="sk-SK" sz="2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4E00">
                  <a:lumMod val="75000"/>
                </a:srgbClr>
              </a:buClr>
              <a:buSzPct val="75000"/>
              <a:buFont typeface="Wingdings" pitchFamily="2" charset="2"/>
              <a:buChar char="l"/>
              <a:tabLst/>
              <a:defRPr/>
            </a:pPr>
            <a:endParaRPr kumimoji="0" lang="en-US" altLang="sk-SK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4E00">
                  <a:lumMod val="75000"/>
                </a:srgbClr>
              </a:buClr>
              <a:buSzPct val="75000"/>
              <a:buFont typeface="Wingdings" pitchFamily="2" charset="2"/>
              <a:buChar char="l"/>
              <a:tabLst/>
              <a:defRPr/>
            </a:pPr>
            <a:r>
              <a:rPr lang="ru-RU" altLang="sk-SK" sz="4000" kern="0" dirty="0" smtClean="0">
                <a:solidFill>
                  <a:srgbClr val="000000"/>
                </a:solidFill>
                <a:latin typeface="Mistral" pitchFamily="66" charset="0"/>
              </a:rPr>
              <a:t>Не используйте сложный шрифт</a:t>
            </a:r>
            <a:endParaRPr kumimoji="0" lang="en-US" altLang="sk-SK" sz="4000" b="0" i="0" u="none" strike="noStrike" kern="0" cap="none" spc="0" normalizeH="0" baseline="0" noProof="0" dirty="0" smtClean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Mistral" pitchFamily="66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66"/>
              </a:buClr>
              <a:buSzPct val="75000"/>
              <a:buFont typeface="Wingdings" pitchFamily="2" charset="2"/>
              <a:buChar char="l"/>
              <a:tabLst/>
              <a:defRPr/>
            </a:pPr>
            <a:endParaRPr kumimoji="0" lang="en-US" altLang="sk-SK" sz="2800" b="0" i="0" u="none" strike="noStrike" kern="0" cap="none" spc="0" normalizeH="0" baseline="0" noProof="0" dirty="0" smtClean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Прямоугольник 1"/>
          <p:cNvSpPr>
            <a:spLocks noChangeArrowheads="1"/>
          </p:cNvSpPr>
          <p:nvPr/>
        </p:nvSpPr>
        <p:spPr bwMode="auto">
          <a:xfrm>
            <a:off x="1402854" y="76277"/>
            <a:ext cx="763364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>
              <a:spcBef>
                <a:spcPts val="0"/>
              </a:spcBef>
              <a:buFontTx/>
              <a:buNone/>
            </a:pPr>
            <a:r>
              <a:rPr lang="ru-RU" altLang="ru-RU" sz="3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Лекция </a:t>
            </a:r>
            <a:r>
              <a:rPr lang="sk-SK" altLang="ru-RU" sz="3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6</a:t>
            </a:r>
            <a:r>
              <a:rPr lang="en-US" altLang="ru-RU" sz="3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Эффективная презентация Хорошие</a:t>
            </a:r>
            <a:r>
              <a:rPr lang="sk-SK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vs. </a:t>
            </a:r>
            <a:r>
              <a:rPr lang="ru-RU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Плохие</a:t>
            </a:r>
            <a:r>
              <a:rPr lang="sk-SK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слайды</a:t>
            </a:r>
            <a:endParaRPr lang="en-US" altLang="ru-RU" sz="2400" b="1" i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4726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>
          <a:xfrm>
            <a:off x="322734" y="1124744"/>
            <a:ext cx="8496944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rgbClr val="8E0000"/>
          </a:solidFill>
          <a:ln>
            <a:solidFill>
              <a:srgbClr val="8E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1800"/>
              </a:spcBef>
            </a:pPr>
            <a:endParaRPr lang="ru-RU"/>
          </a:p>
        </p:txBody>
      </p:sp>
      <p:sp>
        <p:nvSpPr>
          <p:cNvPr id="9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309320"/>
            <a:ext cx="2133600" cy="365125"/>
          </a:xfrm>
        </p:spPr>
        <p:txBody>
          <a:bodyPr/>
          <a:lstStyle/>
          <a:p>
            <a:pPr>
              <a:spcBef>
                <a:spcPts val="1800"/>
              </a:spcBef>
            </a:pPr>
            <a:fld id="{B7942AE7-2D06-4F00-BD35-AEA1A5EEF38D}" type="slidenum">
              <a:rPr lang="ru-RU" sz="1800" b="1" smtClean="0"/>
              <a:pPr>
                <a:spcBef>
                  <a:spcPts val="1800"/>
                </a:spcBef>
              </a:pPr>
              <a:t>8</a:t>
            </a:fld>
            <a:endParaRPr lang="ru-RU" sz="1800" b="1" dirty="0"/>
          </a:p>
        </p:txBody>
      </p:sp>
      <p:pic>
        <p:nvPicPr>
          <p:cNvPr id="8" name="Picture 2" descr="http://erasmus-enter.org/images/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9799"/>
            <a:ext cx="2362200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3F5C120A-23D5-48A4-AF09-CA01C37DE05D" descr="EF92DB45-04F5-4F7F-93B8-1839268062A4@hom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017220"/>
            <a:ext cx="15557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2734" y="1346139"/>
            <a:ext cx="8496944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Хороший цвет и фон:</a:t>
            </a:r>
            <a:endParaRPr lang="sk-SK" sz="3600" b="1" dirty="0">
              <a:solidFill>
                <a:srgbClr val="C00000"/>
              </a:solidFill>
              <a:latin typeface="Cambria" panose="02040503050406030204" pitchFamily="18" charset="0"/>
            </a:endParaRPr>
          </a:p>
          <a:p>
            <a:endParaRPr lang="en-US" sz="1000" b="1" dirty="0">
              <a:latin typeface="Cambria" panose="02040503050406030204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>
                <a:latin typeface="Cambria" pitchFamily="18" charset="0"/>
                <a:ea typeface="Cambria" pitchFamily="18" charset="0"/>
              </a:rPr>
              <a:t>Используйте цвет шрифта, </a:t>
            </a:r>
            <a:r>
              <a:rPr lang="ru-RU" sz="2400" dirty="0" smtClean="0">
                <a:latin typeface="Cambria" pitchFamily="18" charset="0"/>
                <a:ea typeface="Cambria" pitchFamily="18" charset="0"/>
              </a:rPr>
              <a:t>резко контрастирующий с фоном.</a:t>
            </a:r>
            <a:endParaRPr lang="ru-RU" sz="2400" dirty="0">
              <a:latin typeface="Cambria" pitchFamily="18" charset="0"/>
              <a:ea typeface="Cambria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>
                <a:latin typeface="Cambria" pitchFamily="18" charset="0"/>
                <a:ea typeface="Cambria" pitchFamily="18" charset="0"/>
              </a:rPr>
              <a:t>Пример: </a:t>
            </a:r>
            <a:r>
              <a:rPr lang="ru-RU" sz="2400" b="1" dirty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синий шрифт </a:t>
            </a:r>
            <a:r>
              <a:rPr lang="ru-RU" sz="2400" dirty="0">
                <a:latin typeface="Cambria" pitchFamily="18" charset="0"/>
                <a:ea typeface="Cambria" pitchFamily="18" charset="0"/>
              </a:rPr>
              <a:t>на белом фоне.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>
                <a:latin typeface="Cambria" pitchFamily="18" charset="0"/>
                <a:ea typeface="Cambria" pitchFamily="18" charset="0"/>
              </a:rPr>
              <a:t>Используйте цвет, чтобы усилить логику вашей структуры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>
                <a:latin typeface="Cambria" pitchFamily="18" charset="0"/>
                <a:ea typeface="Cambria" pitchFamily="18" charset="0"/>
              </a:rPr>
              <a:t>Пример: голубой заголовок и темно-синий текст.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>
                <a:latin typeface="Cambria" pitchFamily="18" charset="0"/>
                <a:ea typeface="Cambria" pitchFamily="18" charset="0"/>
              </a:rPr>
              <a:t>Используйте цвет, чтобы подчеркнуть </a:t>
            </a:r>
            <a:r>
              <a:rPr lang="ru-RU" sz="2400" dirty="0" smtClean="0">
                <a:latin typeface="Cambria" pitchFamily="18" charset="0"/>
                <a:ea typeface="Cambria" pitchFamily="18" charset="0"/>
              </a:rPr>
              <a:t>тезис</a:t>
            </a:r>
            <a:endParaRPr lang="ru-RU" sz="2400" dirty="0">
              <a:latin typeface="Cambria" pitchFamily="18" charset="0"/>
              <a:ea typeface="Cambria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Cambria" pitchFamily="18" charset="0"/>
                <a:ea typeface="Cambria" pitchFamily="18" charset="0"/>
              </a:rPr>
              <a:t>Но используйте это только </a:t>
            </a:r>
            <a:r>
              <a:rPr lang="ru-RU" sz="2400" b="1" dirty="0" smtClean="0">
                <a:solidFill>
                  <a:srgbClr val="C00000"/>
                </a:solidFill>
                <a:latin typeface="Cambria" pitchFamily="18" charset="0"/>
                <a:ea typeface="Cambria" pitchFamily="18" charset="0"/>
              </a:rPr>
              <a:t>изредка</a:t>
            </a:r>
            <a:endParaRPr lang="ru-RU" sz="2400" b="1" dirty="0">
              <a:solidFill>
                <a:srgbClr val="C00000"/>
              </a:solidFill>
              <a:latin typeface="Cambria" pitchFamily="18" charset="0"/>
              <a:ea typeface="Cambria" pitchFamily="18" charset="0"/>
            </a:endParaRPr>
          </a:p>
          <a:p>
            <a:r>
              <a:rPr lang="ru-RU" sz="1200" dirty="0"/>
              <a:t/>
            </a:r>
            <a:br>
              <a:rPr lang="ru-RU" sz="1200" dirty="0"/>
            </a:br>
            <a:endParaRPr lang="en-US" sz="1000" dirty="0">
              <a:latin typeface="Cambria" panose="02040503050406030204" pitchFamily="18" charset="0"/>
            </a:endParaRPr>
          </a:p>
          <a:p>
            <a:pPr>
              <a:spcAft>
                <a:spcPts val="600"/>
              </a:spcAft>
            </a:pPr>
            <a:r>
              <a:rPr lang="sk-SK" sz="2400" b="1" dirty="0" smtClean="0">
                <a:latin typeface="Cambria" panose="02040503050406030204" pitchFamily="18" charset="0"/>
              </a:rPr>
              <a:t>							</a:t>
            </a:r>
            <a:endParaRPr lang="en-US" sz="2400" i="1" dirty="0">
              <a:latin typeface="Cambria" panose="02040503050406030204" pitchFamily="18" charset="0"/>
            </a:endParaRPr>
          </a:p>
        </p:txBody>
      </p:sp>
      <p:sp>
        <p:nvSpPr>
          <p:cNvPr id="11" name="Прямоугольник 1"/>
          <p:cNvSpPr>
            <a:spLocks noChangeArrowheads="1"/>
          </p:cNvSpPr>
          <p:nvPr/>
        </p:nvSpPr>
        <p:spPr bwMode="auto">
          <a:xfrm>
            <a:off x="1402854" y="76277"/>
            <a:ext cx="763364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>
              <a:spcBef>
                <a:spcPts val="0"/>
              </a:spcBef>
              <a:buFontTx/>
              <a:buNone/>
            </a:pPr>
            <a:r>
              <a:rPr lang="ru-RU" altLang="ru-RU" sz="3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Лекция </a:t>
            </a:r>
            <a:r>
              <a:rPr lang="sk-SK" altLang="ru-RU" sz="3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6</a:t>
            </a:r>
            <a:r>
              <a:rPr lang="en-US" altLang="ru-RU" sz="3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Эффективная презентация Хорошие</a:t>
            </a:r>
            <a:r>
              <a:rPr lang="sk-SK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vs. </a:t>
            </a:r>
            <a:r>
              <a:rPr lang="ru-RU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Плохие</a:t>
            </a:r>
            <a:r>
              <a:rPr lang="sk-SK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слайды</a:t>
            </a:r>
            <a:endParaRPr lang="en-US" altLang="ru-RU" sz="2400" b="1" i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313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>
          <a:xfrm>
            <a:off x="322734" y="1124744"/>
            <a:ext cx="8496944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rgbClr val="8E0000"/>
          </a:solidFill>
          <a:ln>
            <a:solidFill>
              <a:srgbClr val="8E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1800"/>
              </a:spcBef>
            </a:pPr>
            <a:endParaRPr lang="ru-RU"/>
          </a:p>
        </p:txBody>
      </p:sp>
      <p:sp>
        <p:nvSpPr>
          <p:cNvPr id="9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309320"/>
            <a:ext cx="2133600" cy="365125"/>
          </a:xfrm>
        </p:spPr>
        <p:txBody>
          <a:bodyPr/>
          <a:lstStyle/>
          <a:p>
            <a:pPr>
              <a:spcBef>
                <a:spcPts val="1800"/>
              </a:spcBef>
            </a:pPr>
            <a:fld id="{B7942AE7-2D06-4F00-BD35-AEA1A5EEF38D}" type="slidenum">
              <a:rPr lang="ru-RU" sz="1800" b="1" smtClean="0"/>
              <a:pPr>
                <a:spcBef>
                  <a:spcPts val="1800"/>
                </a:spcBef>
              </a:pPr>
              <a:t>9</a:t>
            </a:fld>
            <a:endParaRPr lang="ru-RU" sz="1800" b="1" dirty="0"/>
          </a:p>
        </p:txBody>
      </p:sp>
      <p:pic>
        <p:nvPicPr>
          <p:cNvPr id="8" name="Picture 2" descr="http://erasmus-enter.org/images/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9799"/>
            <a:ext cx="2362200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3F5C120A-23D5-48A4-AF09-CA01C37DE05D" descr="EF92DB45-04F5-4F7F-93B8-1839268062A4@hom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017220"/>
            <a:ext cx="15557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1346139"/>
            <a:ext cx="8712968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Плохой цвет и фон:</a:t>
            </a:r>
            <a:endParaRPr lang="sk-SK" sz="3600" b="1" dirty="0" smtClean="0">
              <a:solidFill>
                <a:srgbClr val="C00000"/>
              </a:solidFill>
              <a:latin typeface="Cambria" panose="02040503050406030204" pitchFamily="18" charset="0"/>
            </a:endParaRPr>
          </a:p>
          <a:p>
            <a:endParaRPr lang="sk-SK" sz="1000" b="1" dirty="0">
              <a:solidFill>
                <a:srgbClr val="C00000"/>
              </a:solidFill>
              <a:latin typeface="Cambria" panose="020405030504060302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Использование цвета шрифта, не контрастирующего с цветом фона,</a:t>
            </a:r>
            <a:r>
              <a:rPr lang="ru-RU" sz="2400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 </a:t>
            </a:r>
            <a:r>
              <a:rPr lang="ru-RU" sz="2400" dirty="0" smtClean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затрудняет чтение. </a:t>
            </a:r>
            <a:endParaRPr lang="en-US" sz="2400" dirty="0" smtClean="0">
              <a:solidFill>
                <a:schemeClr val="bg1">
                  <a:lumMod val="65000"/>
                </a:schemeClr>
              </a:solidFill>
              <a:latin typeface="Cambria" panose="020405030504060302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Cambria" pitchFamily="18" charset="0"/>
                <a:ea typeface="Cambria" pitchFamily="18" charset="0"/>
              </a:rPr>
              <a:t>Использование цвета для украшения отвлекает и раздражает.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Cambria" pitchFamily="18" charset="0"/>
                <a:ea typeface="Cambria" pitchFamily="18" charset="0"/>
              </a:rPr>
              <a:t>Нет необходимости использовать разные цвета для </a:t>
            </a:r>
            <a:r>
              <a:rPr lang="ru-RU" sz="2400" dirty="0" smtClean="0">
                <a:latin typeface="Cambria" pitchFamily="18" charset="0"/>
                <a:ea typeface="Cambria" pitchFamily="18" charset="0"/>
              </a:rPr>
              <a:t>каждого тезиса.</a:t>
            </a:r>
            <a:endParaRPr lang="ru-RU" sz="2400" dirty="0">
              <a:latin typeface="Cambria" pitchFamily="18" charset="0"/>
              <a:ea typeface="Cambria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Cambria" pitchFamily="18" charset="0"/>
                <a:ea typeface="Cambria" pitchFamily="18" charset="0"/>
              </a:rPr>
              <a:t>Используйте палитры, удобные для дальтоников, чтобы ваши слайды </a:t>
            </a:r>
            <a:r>
              <a:rPr lang="ru-RU" sz="2400" dirty="0"/>
              <a:t>...</a:t>
            </a:r>
          </a:p>
          <a:p>
            <a:r>
              <a:rPr lang="ru-RU" sz="2400" dirty="0"/>
              <a:t/>
            </a:r>
            <a:br>
              <a:rPr lang="ru-RU" sz="2400" dirty="0"/>
            </a:br>
            <a:r>
              <a:rPr lang="sk-SK" sz="2400" b="1" dirty="0" smtClean="0">
                <a:latin typeface="Cambria" panose="02040503050406030204" pitchFamily="18" charset="0"/>
              </a:rPr>
              <a:t>							</a:t>
            </a:r>
            <a:endParaRPr lang="en-US" sz="2400" i="1" dirty="0">
              <a:latin typeface="Cambria" panose="02040503050406030204" pitchFamily="18" charset="0"/>
            </a:endParaRPr>
          </a:p>
        </p:txBody>
      </p:sp>
      <p:sp>
        <p:nvSpPr>
          <p:cNvPr id="12" name="Прямоугольник 1"/>
          <p:cNvSpPr>
            <a:spLocks noChangeArrowheads="1"/>
          </p:cNvSpPr>
          <p:nvPr/>
        </p:nvSpPr>
        <p:spPr bwMode="auto">
          <a:xfrm>
            <a:off x="1402854" y="76277"/>
            <a:ext cx="763364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>
              <a:spcBef>
                <a:spcPts val="0"/>
              </a:spcBef>
              <a:buFontTx/>
              <a:buNone/>
            </a:pPr>
            <a:r>
              <a:rPr lang="ru-RU" altLang="ru-RU" sz="3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Лекция </a:t>
            </a:r>
            <a:r>
              <a:rPr lang="sk-SK" altLang="ru-RU" sz="3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6</a:t>
            </a:r>
            <a:r>
              <a:rPr lang="en-US" altLang="ru-RU" sz="3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Эффективная презентация Хорошие</a:t>
            </a:r>
            <a:r>
              <a:rPr lang="sk-SK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vs. </a:t>
            </a:r>
            <a:r>
              <a:rPr lang="ru-RU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Плохие</a:t>
            </a:r>
            <a:r>
              <a:rPr lang="sk-SK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altLang="ru-RU" sz="2400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слайды</a:t>
            </a:r>
            <a:endParaRPr lang="en-US" altLang="ru-RU" sz="2400" b="1" i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436096" y="5047589"/>
            <a:ext cx="2292176" cy="1584176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Это проверка</a:t>
            </a:r>
            <a:endParaRPr lang="ru-RU" sz="4000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279030" y="5047589"/>
            <a:ext cx="2292176" cy="158417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Это проверка</a:t>
            </a:r>
            <a:endParaRPr lang="ru-RU" sz="4000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94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664</Words>
  <Application>Microsoft Office PowerPoint</Application>
  <PresentationFormat>Экран (4:3)</PresentationFormat>
  <Paragraphs>166</Paragraphs>
  <Slides>20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8" baseType="lpstr">
      <vt:lpstr>Arial</vt:lpstr>
      <vt:lpstr>Calibri</vt:lpstr>
      <vt:lpstr>Cambria</vt:lpstr>
      <vt:lpstr>Mistral</vt:lpstr>
      <vt:lpstr>Wingdings</vt:lpstr>
      <vt:lpstr>Тема Office</vt:lpstr>
      <vt:lpstr>Worksheet</vt:lpstr>
      <vt:lpstr>Graf</vt:lpstr>
      <vt:lpstr>ПРАВИЛА ПРЕЗЕНТАЦИИ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ПРЕЗЕНТАЦИИ</dc:title>
  <dc:creator>Пк-1</dc:creator>
  <cp:lastModifiedBy>KBIS2</cp:lastModifiedBy>
  <cp:revision>1</cp:revision>
  <dcterms:created xsi:type="dcterms:W3CDTF">2021-05-29T11:13:46Z</dcterms:created>
  <dcterms:modified xsi:type="dcterms:W3CDTF">2022-09-07T12:09:38Z</dcterms:modified>
</cp:coreProperties>
</file>